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4" r:id="rId8"/>
    <p:sldId id="265" r:id="rId9"/>
    <p:sldId id="266" r:id="rId10"/>
    <p:sldId id="267" r:id="rId11"/>
    <p:sldId id="279" r:id="rId12"/>
    <p:sldId id="280"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4/11/2018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4/11/2018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pPr/>
              <a:t>4/11/2018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pPr/>
              <a:t>4/11/2018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pPr/>
              <a:t>‹#›</a:t>
            </a:fld>
            <a:endParaRPr lang="en-US" dirty="0"/>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pPr/>
              <a:t>4/11/2018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4/11/2018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polytechnichub.com/advantages-disadvantages-programmable-logic-controller-plc/some%20PLCs%20turns%20on%20when%20power%20is%20restored%20and%20may%20cause%20any%20accident." TargetMode="External"/><Relationship Id="rId2" Type="http://schemas.openxmlformats.org/officeDocument/2006/relationships/hyperlink" Target="http://www.polytechnichub.com/advantages-disadvantages-programmable-logic-controller-pl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www.plcacademy.com/wp-content/uploads/2017/06/ladder-logic-tutorial-rungs.gif"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plcacademy.com/wp-content/uploads/2017/06/ladder-logic-two-instructions.gif"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www.plcacademy.com/wp-content/uploads/2017/06/ladder-logic-output-coil.gi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Rugged_computer" TargetMode="External"/><Relationship Id="rId2" Type="http://schemas.openxmlformats.org/officeDocument/2006/relationships/hyperlink" Target="https://en.wikipedia.org/wiki/Digital_computer" TargetMode="External"/><Relationship Id="rId1" Type="http://schemas.openxmlformats.org/officeDocument/2006/relationships/slideLayout" Target="../slideLayouts/slideLayout3.xml"/><Relationship Id="rId5" Type="http://schemas.openxmlformats.org/officeDocument/2006/relationships/hyperlink" Target="https://en.wikipedia.org/wiki/Robotic" TargetMode="External"/><Relationship Id="rId4" Type="http://schemas.openxmlformats.org/officeDocument/2006/relationships/hyperlink" Target="https://en.wikipedia.org/wiki/Assembly_lin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274320"/>
            <a:ext cx="10318418" cy="3631473"/>
          </a:xfrm>
        </p:spPr>
        <p:txBody>
          <a:bodyPr/>
          <a:lstStyle/>
          <a:p>
            <a:r>
              <a:rPr lang="en-US" sz="7200" u="sng" spc="200" dirty="0" smtClean="0">
                <a:solidFill>
                  <a:srgbClr val="171312"/>
                </a:solidFill>
                <a:latin typeface="Bauhaus 93" panose="04030905020B02020C02" pitchFamily="82" charset="0"/>
              </a:rPr>
              <a:t>PLC</a:t>
            </a:r>
            <a:br>
              <a:rPr lang="en-US" sz="7200" u="sng" spc="200" dirty="0" smtClean="0">
                <a:solidFill>
                  <a:srgbClr val="171312"/>
                </a:solidFill>
                <a:latin typeface="Bauhaus 93" panose="04030905020B02020C02" pitchFamily="82" charset="0"/>
              </a:rPr>
            </a:br>
            <a:r>
              <a:rPr lang="en-US" sz="7200" u="sng" spc="200" dirty="0" smtClean="0">
                <a:solidFill>
                  <a:srgbClr val="171312"/>
                </a:solidFill>
                <a:latin typeface="Bauhaus 93" panose="04030905020B02020C02" pitchFamily="82" charset="0"/>
              </a:rPr>
              <a:t>(programmable logic controllers</a:t>
            </a:r>
            <a:endParaRPr lang="en-US" dirty="0"/>
          </a:p>
        </p:txBody>
      </p:sp>
      <p:sp>
        <p:nvSpPr>
          <p:cNvPr id="3" name="Subtitle 2"/>
          <p:cNvSpPr>
            <a:spLocks noGrp="1"/>
          </p:cNvSpPr>
          <p:nvPr>
            <p:ph type="subTitle" idx="1"/>
          </p:nvPr>
        </p:nvSpPr>
        <p:spPr>
          <a:xfrm>
            <a:off x="4146627" y="6115721"/>
            <a:ext cx="8045373" cy="742279"/>
          </a:xfrm>
        </p:spPr>
        <p:txBody>
          <a:bodyPr>
            <a:normAutofit fontScale="92500" lnSpcReduction="20000"/>
          </a:bodyPr>
          <a:lstStyle/>
          <a:p>
            <a:r>
              <a:rPr lang="en-US" dirty="0" smtClean="0"/>
              <a:t>Made by: </a:t>
            </a:r>
            <a:r>
              <a:rPr lang="en-US" sz="2800" dirty="0" err="1" smtClean="0"/>
              <a:t>sitakshi</a:t>
            </a:r>
            <a:r>
              <a:rPr lang="en-US" dirty="0" smtClean="0"/>
              <a:t>(visiting faculty</a:t>
            </a:r>
            <a:r>
              <a:rPr lang="en-US" dirty="0" smtClean="0"/>
              <a:t>)</a:t>
            </a:r>
          </a:p>
          <a:p>
            <a:r>
              <a:rPr lang="en-US" smtClean="0"/>
              <a:t>                             IC Department</a:t>
            </a:r>
            <a:endParaRPr lang="en-US" dirty="0"/>
          </a:p>
        </p:txBody>
      </p:sp>
    </p:spTree>
    <p:extLst>
      <p:ext uri="{BB962C8B-B14F-4D97-AF65-F5344CB8AC3E}">
        <p14:creationId xmlns="" xmlns:p14="http://schemas.microsoft.com/office/powerpoint/2010/main" val="1897966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1783" y="335846"/>
            <a:ext cx="9784080" cy="4247317"/>
          </a:xfrm>
          <a:prstGeom prst="rect">
            <a:avLst/>
          </a:prstGeom>
        </p:spPr>
        <p:txBody>
          <a:bodyPr wrap="square">
            <a:spAutoFit/>
          </a:bodyPr>
          <a:lstStyle/>
          <a:p>
            <a:r>
              <a:rPr lang="en-US" b="1" dirty="0" smtClean="0"/>
              <a:t>3) Programmer/Monitor:-</a:t>
            </a:r>
          </a:p>
          <a:p>
            <a:r>
              <a:rPr lang="en-US" dirty="0" smtClean="0"/>
              <a:t>                           The Programmer/Monitor (PM) is a device used to communicate with the circuits of the PLC. The programming unit allows the engineer/technicians to enter the edit the program to be executed.</a:t>
            </a:r>
          </a:p>
          <a:p>
            <a:r>
              <a:rPr lang="en-US" dirty="0" smtClean="0"/>
              <a:t> In its simplest form it can be hand-held device with membrane keypad for program entry, and a display device (LED or LCD) for viewing program steps of functions.</a:t>
            </a:r>
          </a:p>
          <a:p>
            <a:r>
              <a:rPr lang="en-US" dirty="0" smtClean="0"/>
              <a:t>                           More advanced systems employ a separate industrial terminal or personal computers with type-writer type keyboard and CRT monitors. With the help of proprietary software, it allows programmer to write, view and edit the program and download it into the PLC. It also allows user to monitor the PLC as it is running the program. With this monitoring systems, such things as internal coils, registers, timers and other items not visible externally can be monitored to determine proper operation. Also, internal register data can be altered, if required. to fine tune program operation while debugging. Communication between PM and PLC is done via a cable connected to a special programming port on PLC. connection to the personal computer can be through a serial port or from a dedicated card installed in the computer.</a:t>
            </a:r>
            <a:endParaRPr lang="en-US" dirty="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Plc operation</a:t>
            </a:r>
            <a:endParaRPr lang="en-US" dirty="0"/>
          </a:p>
        </p:txBody>
      </p:sp>
      <p:sp>
        <p:nvSpPr>
          <p:cNvPr id="3" name="Content Placeholder 2"/>
          <p:cNvSpPr>
            <a:spLocks noGrp="1"/>
          </p:cNvSpPr>
          <p:nvPr>
            <p:ph idx="1"/>
          </p:nvPr>
        </p:nvSpPr>
        <p:spPr>
          <a:xfrm>
            <a:off x="875211" y="1240971"/>
            <a:ext cx="10554789" cy="5172892"/>
          </a:xfrm>
        </p:spPr>
        <p:txBody>
          <a:bodyPr>
            <a:normAutofit fontScale="92500" lnSpcReduction="20000"/>
          </a:bodyPr>
          <a:lstStyle/>
          <a:p>
            <a:r>
              <a:rPr lang="en-US" b="1" dirty="0" smtClean="0">
                <a:solidFill>
                  <a:schemeClr val="tx1"/>
                </a:solidFill>
              </a:rPr>
              <a:t>The Scan Cycle</a:t>
            </a:r>
          </a:p>
          <a:p>
            <a:r>
              <a:rPr lang="en-US" dirty="0" smtClean="0">
                <a:solidFill>
                  <a:schemeClr val="tx1"/>
                </a:solidFill>
              </a:rPr>
              <a:t>PLCs operate by continually scanning programs and repeat this process many times per second. When a PLC starts, it runs checks on the hardware and software for faults, also called a self-test. If there are no problems, then the PLC will start the scan cycle. The scan cycle consists of three steps: input scan, executing program(s), and output scan.</a:t>
            </a:r>
          </a:p>
          <a:p>
            <a:r>
              <a:rPr lang="en-US" b="1" dirty="0" smtClean="0">
                <a:solidFill>
                  <a:schemeClr val="tx1"/>
                </a:solidFill>
              </a:rPr>
              <a:t>Input Scan</a:t>
            </a:r>
            <a:r>
              <a:rPr lang="en-US" dirty="0" smtClean="0">
                <a:solidFill>
                  <a:schemeClr val="tx1"/>
                </a:solidFill>
              </a:rPr>
              <a:t>: A simple way of looking at this is the PLC takes a snapshot of the inputs and solves the logic. The PLC looks at each input card to determine if it is ON or OFF and saves this information in a data table for use in the next step. This makes the process faster and avoids cases where an input changes from the start to the end of the program.</a:t>
            </a:r>
          </a:p>
          <a:p>
            <a:r>
              <a:rPr lang="en-US" b="1" dirty="0" smtClean="0">
                <a:solidFill>
                  <a:schemeClr val="tx1"/>
                </a:solidFill>
              </a:rPr>
              <a:t>Execute Program (or Logic Execution)</a:t>
            </a:r>
            <a:r>
              <a:rPr lang="en-US" dirty="0" smtClean="0">
                <a:solidFill>
                  <a:schemeClr val="tx1"/>
                </a:solidFill>
              </a:rPr>
              <a:t>: The PLC executes a program one instruction at a time using only the memory copy of the inputs the ladder logic program. For example, the program has the first input as ON. Since the PLC knows which inputs are ON/OFF from the previous step, it will be able to decide whether the first output should be turned ON.</a:t>
            </a:r>
          </a:p>
          <a:p>
            <a:r>
              <a:rPr lang="en-US" b="1" dirty="0" smtClean="0">
                <a:solidFill>
                  <a:schemeClr val="tx1"/>
                </a:solidFill>
              </a:rPr>
              <a:t>Output Scan</a:t>
            </a:r>
            <a:r>
              <a:rPr lang="en-US" dirty="0" smtClean="0">
                <a:solidFill>
                  <a:schemeClr val="tx1"/>
                </a:solidFill>
              </a:rPr>
              <a:t>: When the ladder scan completes, the outputs are updated using the temporary values in memory. The PLC updates the status of the outputs based on which inputs were ON during the first step and the results of executing a program during the second step. The PLC now restarts the process by starting a self-check for faults.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smtClean="0"/>
              <a:t>Scan cycle</a:t>
            </a:r>
            <a:endParaRPr lang="en-US" sz="3600" dirty="0"/>
          </a:p>
        </p:txBody>
      </p:sp>
      <p:pic>
        <p:nvPicPr>
          <p:cNvPr id="33793" name="Picture 1"/>
          <p:cNvPicPr>
            <a:picLocks noGrp="1" noChangeAspect="1" noChangeArrowheads="1"/>
          </p:cNvPicPr>
          <p:nvPr>
            <p:ph idx="4294967295"/>
          </p:nvPr>
        </p:nvPicPr>
        <p:blipFill>
          <a:blip r:embed="rId2"/>
          <a:srcRect/>
          <a:stretch>
            <a:fillRect/>
          </a:stretch>
        </p:blipFill>
        <p:spPr bwMode="auto">
          <a:xfrm>
            <a:off x="2860766" y="1004978"/>
            <a:ext cx="5108575" cy="5056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
            <a:ext cx="10178322" cy="613953"/>
          </a:xfrm>
        </p:spPr>
        <p:txBody>
          <a:bodyPr>
            <a:normAutofit/>
          </a:bodyPr>
          <a:lstStyle/>
          <a:p>
            <a:r>
              <a:rPr lang="en-US" sz="3200" dirty="0" smtClean="0"/>
              <a:t>                      Advantages of plc</a:t>
            </a:r>
            <a:endParaRPr lang="en-US" sz="3200" dirty="0"/>
          </a:p>
        </p:txBody>
      </p:sp>
      <p:sp>
        <p:nvSpPr>
          <p:cNvPr id="3" name="Content Placeholder 2"/>
          <p:cNvSpPr>
            <a:spLocks noGrp="1"/>
          </p:cNvSpPr>
          <p:nvPr>
            <p:ph idx="1"/>
          </p:nvPr>
        </p:nvSpPr>
        <p:spPr>
          <a:xfrm>
            <a:off x="836023" y="457200"/>
            <a:ext cx="10633165" cy="6400800"/>
          </a:xfrm>
        </p:spPr>
        <p:txBody>
          <a:bodyPr>
            <a:normAutofit/>
          </a:bodyPr>
          <a:lstStyle/>
          <a:p>
            <a:pPr fontAlgn="base"/>
            <a:r>
              <a:rPr lang="en-US" sz="1600" b="1" dirty="0" smtClean="0">
                <a:solidFill>
                  <a:schemeClr val="tx1"/>
                </a:solidFill>
              </a:rPr>
              <a:t>There are some advantages of </a:t>
            </a:r>
            <a:r>
              <a:rPr lang="en-US" sz="1600" b="1" dirty="0" smtClean="0">
                <a:solidFill>
                  <a:schemeClr val="tx1"/>
                </a:solidFill>
                <a:hlinkClick r:id="rId2"/>
              </a:rPr>
              <a:t>programmable logic controller (PLC)</a:t>
            </a:r>
            <a:r>
              <a:rPr lang="en-US" sz="1600" b="1" dirty="0" smtClean="0">
                <a:solidFill>
                  <a:schemeClr val="tx1"/>
                </a:solidFill>
              </a:rPr>
              <a:t> are given below,</a:t>
            </a:r>
          </a:p>
          <a:p>
            <a:pPr fontAlgn="base"/>
            <a:r>
              <a:rPr lang="en-US" sz="1600" dirty="0" smtClean="0">
                <a:solidFill>
                  <a:schemeClr val="tx1"/>
                </a:solidFill>
              </a:rPr>
              <a:t>It has very faster scan time.</a:t>
            </a:r>
          </a:p>
          <a:p>
            <a:pPr fontAlgn="base"/>
            <a:r>
              <a:rPr lang="en-US" sz="1600" dirty="0" smtClean="0">
                <a:solidFill>
                  <a:schemeClr val="tx1"/>
                </a:solidFill>
              </a:rPr>
              <a:t>It has capable to communication with computer in plant.</a:t>
            </a:r>
          </a:p>
          <a:p>
            <a:pPr fontAlgn="base"/>
            <a:r>
              <a:rPr lang="en-US" sz="1600" dirty="0" smtClean="0">
                <a:solidFill>
                  <a:schemeClr val="tx1"/>
                </a:solidFill>
              </a:rPr>
              <a:t>It has shorter training time required.</a:t>
            </a:r>
          </a:p>
          <a:p>
            <a:pPr fontAlgn="base"/>
            <a:r>
              <a:rPr lang="en-US" sz="1600" dirty="0" smtClean="0">
                <a:solidFill>
                  <a:schemeClr val="tx1"/>
                </a:solidFill>
              </a:rPr>
              <a:t>A wide range of control application.</a:t>
            </a:r>
          </a:p>
          <a:p>
            <a:pPr fontAlgn="base"/>
            <a:r>
              <a:rPr lang="en-US" sz="1600" dirty="0" smtClean="0">
                <a:solidFill>
                  <a:schemeClr val="tx1"/>
                </a:solidFill>
              </a:rPr>
              <a:t>It Have interfacing for inputs and outputs already inside the controller.</a:t>
            </a:r>
          </a:p>
          <a:p>
            <a:pPr fontAlgn="base"/>
            <a:r>
              <a:rPr lang="en-US" sz="1600" dirty="0" smtClean="0">
                <a:solidFill>
                  <a:schemeClr val="tx1"/>
                </a:solidFill>
              </a:rPr>
              <a:t>It is easily programmed and has an easily understood programming language.</a:t>
            </a:r>
          </a:p>
          <a:p>
            <a:pPr fontAlgn="base"/>
            <a:r>
              <a:rPr lang="en-US" sz="1600" dirty="0" smtClean="0">
                <a:solidFill>
                  <a:schemeClr val="tx1"/>
                </a:solidFill>
              </a:rPr>
              <a:t>It has small physical size.</a:t>
            </a:r>
          </a:p>
          <a:p>
            <a:pPr fontAlgn="base"/>
            <a:r>
              <a:rPr lang="en-US" sz="1600" dirty="0" smtClean="0">
                <a:solidFill>
                  <a:schemeClr val="tx1"/>
                </a:solidFill>
              </a:rPr>
              <a:t>It has flexibility in programming and reprogramming.</a:t>
            </a:r>
          </a:p>
          <a:p>
            <a:pPr fontAlgn="base"/>
            <a:r>
              <a:rPr lang="en-US" sz="1600" dirty="0" smtClean="0">
                <a:solidFill>
                  <a:schemeClr val="tx1"/>
                </a:solidFill>
              </a:rPr>
              <a:t>Troubleshooting is easier and faster.</a:t>
            </a:r>
          </a:p>
          <a:p>
            <a:pPr fontAlgn="base"/>
            <a:r>
              <a:rPr lang="en-US" sz="1600" dirty="0" smtClean="0">
                <a:solidFill>
                  <a:schemeClr val="tx1"/>
                </a:solidFill>
              </a:rPr>
              <a:t>It has high speed counters.</a:t>
            </a:r>
          </a:p>
          <a:p>
            <a:pPr fontAlgn="base"/>
            <a:r>
              <a:rPr lang="en-US" sz="1600" dirty="0" smtClean="0">
                <a:solidFill>
                  <a:schemeClr val="tx1"/>
                </a:solidFill>
              </a:rPr>
              <a:t>It has shorter project implementation time.</a:t>
            </a:r>
          </a:p>
          <a:p>
            <a:pPr fontAlgn="base"/>
            <a:r>
              <a:rPr lang="en-US" sz="1600" dirty="0" smtClean="0">
                <a:solidFill>
                  <a:schemeClr val="tx1"/>
                </a:solidFill>
              </a:rPr>
              <a:t>It has reliability in operation.</a:t>
            </a:r>
          </a:p>
          <a:p>
            <a:pPr fontAlgn="base"/>
            <a:r>
              <a:rPr lang="en-US" sz="1600" b="1" dirty="0" smtClean="0">
                <a:solidFill>
                  <a:schemeClr val="tx1"/>
                </a:solidFill>
              </a:rPr>
              <a:t>There are some disadvantages of programmable logic controller (PLC) are given below,</a:t>
            </a:r>
          </a:p>
          <a:p>
            <a:pPr fontAlgn="base"/>
            <a:r>
              <a:rPr lang="en-US" sz="1600" dirty="0" smtClean="0">
                <a:solidFill>
                  <a:schemeClr val="tx1"/>
                </a:solidFill>
              </a:rPr>
              <a:t>When a problem occurs, hold-up time is indefinite, usually long.</a:t>
            </a:r>
          </a:p>
          <a:p>
            <a:pPr fontAlgn="base"/>
            <a:r>
              <a:rPr lang="en-US" sz="1600" dirty="0" smtClean="0">
                <a:solidFill>
                  <a:schemeClr val="tx1"/>
                </a:solidFill>
              </a:rPr>
              <a:t>There are limitations of working of PLCs under high temperature, vibration conditions.</a:t>
            </a:r>
          </a:p>
          <a:p>
            <a:pPr fontAlgn="base"/>
            <a:r>
              <a:rPr lang="en-US" sz="1600" dirty="0" smtClean="0">
                <a:solidFill>
                  <a:schemeClr val="tx1"/>
                </a:solidFill>
              </a:rPr>
              <a:t>some PLCs turns on when</a:t>
            </a:r>
            <a:r>
              <a:rPr lang="en-US" sz="1800" dirty="0" smtClean="0">
                <a:solidFill>
                  <a:schemeClr val="bg2">
                    <a:lumMod val="10000"/>
                  </a:schemeClr>
                </a:solidFill>
                <a:hlinkClick r:id="rId3"/>
              </a:rPr>
              <a:t> </a:t>
            </a:r>
            <a:r>
              <a:rPr lang="en-US" sz="1800" dirty="0" smtClean="0">
                <a:solidFill>
                  <a:schemeClr val="tx1"/>
                </a:solidFill>
                <a:hlinkClick r:id="rId3"/>
              </a:rPr>
              <a:t>power</a:t>
            </a:r>
            <a:r>
              <a:rPr lang="en-US" sz="1600" dirty="0" smtClean="0">
                <a:solidFill>
                  <a:schemeClr val="tx1"/>
                </a:solidFill>
              </a:rPr>
              <a:t> is restored and may cause any accident.</a:t>
            </a:r>
          </a:p>
          <a:p>
            <a:endParaRPr lang="en-US" sz="1600"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597329"/>
          </a:xfrm>
        </p:spPr>
        <p:txBody>
          <a:bodyPr>
            <a:normAutofit/>
          </a:bodyPr>
          <a:lstStyle/>
          <a:p>
            <a:r>
              <a:rPr lang="en-US" sz="3200" dirty="0" smtClean="0"/>
              <a:t>                  Plc programming languages</a:t>
            </a:r>
            <a:endParaRPr lang="en-US" sz="3200" dirty="0"/>
          </a:p>
        </p:txBody>
      </p:sp>
      <p:sp>
        <p:nvSpPr>
          <p:cNvPr id="3" name="Content Placeholder 2"/>
          <p:cNvSpPr>
            <a:spLocks noGrp="1"/>
          </p:cNvSpPr>
          <p:nvPr>
            <p:ph idx="1"/>
          </p:nvPr>
        </p:nvSpPr>
        <p:spPr>
          <a:xfrm>
            <a:off x="1251678" y="1045029"/>
            <a:ext cx="10178322" cy="4834563"/>
          </a:xfrm>
        </p:spPr>
        <p:txBody>
          <a:bodyPr/>
          <a:lstStyle/>
          <a:p>
            <a:r>
              <a:rPr lang="en-US" dirty="0" smtClean="0">
                <a:solidFill>
                  <a:schemeClr val="tx1"/>
                </a:solidFill>
              </a:rPr>
              <a:t>PLC stands for programmable logic controller. It means that a controller that can be programmed as per its logical requirement. for programming in PLC software are used. These programming software uses different languages as per their support.</a:t>
            </a:r>
            <a:br>
              <a:rPr lang="en-US" dirty="0" smtClean="0">
                <a:solidFill>
                  <a:schemeClr val="tx1"/>
                </a:solidFill>
              </a:rPr>
            </a:br>
            <a:r>
              <a:rPr lang="en-US" dirty="0" smtClean="0">
                <a:solidFill>
                  <a:schemeClr val="tx1"/>
                </a:solidFill>
              </a:rPr>
              <a:t># PLC generally support five programming language:</a:t>
            </a:r>
            <a:br>
              <a:rPr lang="en-US" dirty="0" smtClean="0">
                <a:solidFill>
                  <a:schemeClr val="tx1"/>
                </a:solidFill>
              </a:rPr>
            </a:br>
            <a:r>
              <a:rPr lang="en-US" u="sng" dirty="0" smtClean="0">
                <a:solidFill>
                  <a:schemeClr val="tx1"/>
                </a:solidFill>
              </a:rPr>
              <a:t>1. LD (ladder language</a:t>
            </a:r>
            <a:r>
              <a:rPr lang="en-US" u="sng" dirty="0" smtClean="0"/>
              <a:t>):</a:t>
            </a:r>
            <a:r>
              <a:rPr lang="en-US" dirty="0" smtClean="0"/>
              <a:t/>
            </a:r>
            <a:br>
              <a:rPr lang="en-US" dirty="0" smtClean="0"/>
            </a:br>
            <a:endParaRPr lang="en-US" dirty="0" smtClean="0"/>
          </a:p>
          <a:p>
            <a:endParaRPr lang="en-US" dirty="0"/>
          </a:p>
        </p:txBody>
      </p:sp>
      <p:pic>
        <p:nvPicPr>
          <p:cNvPr id="4" name="Picture 3" descr="9085903.gif"/>
          <p:cNvPicPr>
            <a:picLocks noChangeAspect="1"/>
          </p:cNvPicPr>
          <p:nvPr/>
        </p:nvPicPr>
        <p:blipFill>
          <a:blip r:embed="rId2"/>
          <a:stretch>
            <a:fillRect/>
          </a:stretch>
        </p:blipFill>
        <p:spPr>
          <a:xfrm>
            <a:off x="2116183" y="2873827"/>
            <a:ext cx="5812971" cy="2899956"/>
          </a:xfrm>
          <a:prstGeom prst="rect">
            <a:avLst/>
          </a:prstGeom>
        </p:spPr>
      </p:pic>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942" y="354762"/>
            <a:ext cx="9988731" cy="2677656"/>
          </a:xfrm>
          <a:prstGeom prst="rect">
            <a:avLst/>
          </a:prstGeom>
        </p:spPr>
        <p:txBody>
          <a:bodyPr wrap="square">
            <a:spAutoFit/>
          </a:bodyPr>
          <a:lstStyle/>
          <a:p>
            <a:r>
              <a:rPr lang="en-US" sz="2400" dirty="0" smtClean="0"/>
              <a:t>2.</a:t>
            </a:r>
            <a:r>
              <a:rPr lang="en-US" sz="2400" u="sng" dirty="0" smtClean="0"/>
              <a:t>Structured Text (ST) </a:t>
            </a:r>
            <a:r>
              <a:rPr lang="en-US" sz="2400" dirty="0" smtClean="0"/>
              <a:t>is a high-level language that uses sentence commands. In ST, programmers can use “if/then/else,” “SQRT,” or “repeat/until” statements to create programs.</a:t>
            </a:r>
          </a:p>
          <a:p>
            <a:endParaRPr lang="en-US" sz="2400" dirty="0" smtClean="0"/>
          </a:p>
          <a:p>
            <a:endParaRPr lang="en-US" dirty="0" smtClean="0"/>
          </a:p>
          <a:p>
            <a:endParaRPr lang="en-US" dirty="0" smtClean="0"/>
          </a:p>
          <a:p>
            <a:endParaRPr lang="en-US" dirty="0" smtClean="0"/>
          </a:p>
          <a:p>
            <a:endParaRPr lang="en-US" dirty="0"/>
          </a:p>
        </p:txBody>
      </p:sp>
      <p:sp>
        <p:nvSpPr>
          <p:cNvPr id="3" name="Rectangle 2"/>
          <p:cNvSpPr/>
          <p:nvPr/>
        </p:nvSpPr>
        <p:spPr>
          <a:xfrm>
            <a:off x="1031965" y="1750422"/>
            <a:ext cx="6833983" cy="461665"/>
          </a:xfrm>
          <a:prstGeom prst="rect">
            <a:avLst/>
          </a:prstGeom>
        </p:spPr>
        <p:txBody>
          <a:bodyPr wrap="square">
            <a:spAutoFit/>
          </a:bodyPr>
          <a:lstStyle/>
          <a:p>
            <a:r>
              <a:rPr lang="en-US" sz="2000" dirty="0" smtClean="0"/>
              <a:t>3</a:t>
            </a:r>
            <a:r>
              <a:rPr lang="en-US" dirty="0" smtClean="0"/>
              <a:t>. </a:t>
            </a:r>
            <a:r>
              <a:rPr lang="en-US" sz="2400" u="sng" dirty="0" smtClean="0"/>
              <a:t>FBD (Functional Block diagram):</a:t>
            </a:r>
            <a:endParaRPr lang="en-US" sz="2400" u="sng" dirty="0"/>
          </a:p>
        </p:txBody>
      </p:sp>
      <p:pic>
        <p:nvPicPr>
          <p:cNvPr id="4" name="Picture 3" descr="6075840.jpg"/>
          <p:cNvPicPr>
            <a:picLocks noChangeAspect="1"/>
          </p:cNvPicPr>
          <p:nvPr/>
        </p:nvPicPr>
        <p:blipFill>
          <a:blip r:embed="rId2"/>
          <a:stretch>
            <a:fillRect/>
          </a:stretch>
        </p:blipFill>
        <p:spPr>
          <a:xfrm>
            <a:off x="2860766" y="2638697"/>
            <a:ext cx="4692106" cy="2787650"/>
          </a:xfrm>
          <a:prstGeom prst="rect">
            <a:avLst/>
          </a:prstGeom>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9055" y="318254"/>
            <a:ext cx="3057996" cy="461665"/>
          </a:xfrm>
          <a:prstGeom prst="rect">
            <a:avLst/>
          </a:prstGeom>
        </p:spPr>
        <p:txBody>
          <a:bodyPr wrap="square">
            <a:spAutoFit/>
          </a:bodyPr>
          <a:lstStyle/>
          <a:p>
            <a:r>
              <a:rPr lang="en-US" sz="2400" u="sng" dirty="0" smtClean="0"/>
              <a:t>4. IL (Instruction List):</a:t>
            </a:r>
            <a:endParaRPr lang="en-US" sz="2400" u="sng" dirty="0"/>
          </a:p>
        </p:txBody>
      </p:sp>
      <p:pic>
        <p:nvPicPr>
          <p:cNvPr id="3" name="Picture 2" descr="1303337.jpg"/>
          <p:cNvPicPr>
            <a:picLocks noChangeAspect="1"/>
          </p:cNvPicPr>
          <p:nvPr/>
        </p:nvPicPr>
        <p:blipFill>
          <a:blip r:embed="rId2"/>
          <a:stretch>
            <a:fillRect/>
          </a:stretch>
        </p:blipFill>
        <p:spPr>
          <a:xfrm>
            <a:off x="2547258" y="919479"/>
            <a:ext cx="4245428" cy="2241731"/>
          </a:xfrm>
          <a:prstGeom prst="rect">
            <a:avLst/>
          </a:prstGeom>
        </p:spPr>
      </p:pic>
      <p:sp>
        <p:nvSpPr>
          <p:cNvPr id="4" name="Rectangle 3"/>
          <p:cNvSpPr/>
          <p:nvPr/>
        </p:nvSpPr>
        <p:spPr>
          <a:xfrm>
            <a:off x="1294764" y="3597031"/>
            <a:ext cx="4478534" cy="461665"/>
          </a:xfrm>
          <a:prstGeom prst="rect">
            <a:avLst/>
          </a:prstGeom>
        </p:spPr>
        <p:txBody>
          <a:bodyPr wrap="none">
            <a:spAutoFit/>
          </a:bodyPr>
          <a:lstStyle/>
          <a:p>
            <a:r>
              <a:rPr lang="en-US" sz="2400" u="sng" dirty="0" smtClean="0"/>
              <a:t>5. SFC (Sequence Function Chart):</a:t>
            </a:r>
            <a:endParaRPr lang="en-US" sz="2400" u="sng" dirty="0"/>
          </a:p>
        </p:txBody>
      </p:sp>
      <p:pic>
        <p:nvPicPr>
          <p:cNvPr id="5" name="Picture 4" descr="3948617.jpg"/>
          <p:cNvPicPr>
            <a:picLocks noChangeAspect="1"/>
          </p:cNvPicPr>
          <p:nvPr/>
        </p:nvPicPr>
        <p:blipFill>
          <a:blip r:embed="rId3"/>
          <a:stretch>
            <a:fillRect/>
          </a:stretch>
        </p:blipFill>
        <p:spPr>
          <a:xfrm>
            <a:off x="7027818" y="3092631"/>
            <a:ext cx="4702628" cy="3765369"/>
          </a:xfrm>
          <a:prstGeom prst="rect">
            <a:avLst/>
          </a:prstGeom>
        </p:spPr>
      </p:pic>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
            <a:ext cx="10178322" cy="1097280"/>
          </a:xfrm>
        </p:spPr>
        <p:txBody>
          <a:bodyPr>
            <a:normAutofit fontScale="90000"/>
          </a:bodyPr>
          <a:lstStyle/>
          <a:p>
            <a:r>
              <a:rPr lang="en-US" sz="4000" b="1" dirty="0" smtClean="0"/>
              <a:t>The World of PLCs is Closer than You Think: PLC Applications in our Everyday Lives</a:t>
            </a:r>
            <a:r>
              <a:rPr lang="en-US" b="1" dirty="0" smtClean="0"/>
              <a:t/>
            </a:r>
            <a:br>
              <a:rPr lang="en-US" b="1" dirty="0" smtClean="0"/>
            </a:br>
            <a:endParaRPr lang="en-US" dirty="0"/>
          </a:p>
        </p:txBody>
      </p:sp>
      <p:sp>
        <p:nvSpPr>
          <p:cNvPr id="3" name="Content Placeholder 2"/>
          <p:cNvSpPr>
            <a:spLocks noGrp="1"/>
          </p:cNvSpPr>
          <p:nvPr>
            <p:ph idx="1"/>
          </p:nvPr>
        </p:nvSpPr>
        <p:spPr>
          <a:xfrm>
            <a:off x="1303929" y="1097281"/>
            <a:ext cx="10178322" cy="5238204"/>
          </a:xfrm>
        </p:spPr>
        <p:txBody>
          <a:bodyPr>
            <a:normAutofit fontScale="92500" lnSpcReduction="20000"/>
          </a:bodyPr>
          <a:lstStyle/>
          <a:p>
            <a:r>
              <a:rPr lang="en-US" b="1" dirty="0" smtClean="0">
                <a:solidFill>
                  <a:schemeClr val="tx1"/>
                </a:solidFill>
              </a:rPr>
              <a:t>1) Road Traffic Signals</a:t>
            </a:r>
            <a:r>
              <a:rPr lang="en-US" dirty="0" smtClean="0">
                <a:solidFill>
                  <a:schemeClr val="tx1"/>
                </a:solidFill>
              </a:rPr>
              <a:t> </a:t>
            </a:r>
            <a:br>
              <a:rPr lang="en-US" dirty="0" smtClean="0">
                <a:solidFill>
                  <a:schemeClr val="tx1"/>
                </a:solidFill>
              </a:rPr>
            </a:br>
            <a:r>
              <a:rPr lang="en-US" dirty="0" smtClean="0">
                <a:solidFill>
                  <a:schemeClr val="tx1"/>
                </a:solidFill>
              </a:rPr>
              <a:t>It’s difficult to picture our modern world without traffic signals. Those three colored streetlights are used and understood by people all around the world.  plc circuits used to control the traffic lights, traffic flow is coordinated and managed to allow for more timely and direct rescue services.</a:t>
            </a:r>
          </a:p>
          <a:p>
            <a:r>
              <a:rPr lang="en-US" b="1" dirty="0" smtClean="0">
                <a:solidFill>
                  <a:schemeClr val="tx1"/>
                </a:solidFill>
              </a:rPr>
              <a:t>2) The Automatic Car Wash</a:t>
            </a:r>
            <a:r>
              <a:rPr lang="en-US" dirty="0" smtClean="0">
                <a:solidFill>
                  <a:schemeClr val="tx1"/>
                </a:solidFill>
              </a:rPr>
              <a:t> </a:t>
            </a:r>
            <a:br>
              <a:rPr lang="en-US" dirty="0" smtClean="0">
                <a:solidFill>
                  <a:schemeClr val="tx1"/>
                </a:solidFill>
              </a:rPr>
            </a:br>
            <a:r>
              <a:rPr lang="en-US" dirty="0" smtClean="0">
                <a:solidFill>
                  <a:schemeClr val="tx1"/>
                </a:solidFill>
              </a:rPr>
              <a:t>In any busy metropolis where car traffic is present there are many gas stations accompanied by automatic or “touch-less” car wash stations. As you take a trip inside the touch-free carwash, you will find the water mixed with cleaning solutions, blasting the surface of the vehicle and spinning wipers for scrubbing. Every process is calculated and carefully controlled, from how many liters/gallons of soap is used, to the length of time those tall rotating wipers spin. These time and work saving services are completely automated by PLCs, with little human interaction other than a press of button at the entrance.</a:t>
            </a:r>
          </a:p>
          <a:p>
            <a:r>
              <a:rPr lang="en-US" b="1" dirty="0" smtClean="0">
                <a:solidFill>
                  <a:schemeClr val="tx1"/>
                </a:solidFill>
              </a:rPr>
              <a:t>3) Automatic Doors</a:t>
            </a:r>
            <a:r>
              <a:rPr lang="en-US" dirty="0" smtClean="0">
                <a:solidFill>
                  <a:schemeClr val="tx1"/>
                </a:solidFill>
              </a:rPr>
              <a:t/>
            </a:r>
            <a:br>
              <a:rPr lang="en-US" dirty="0" smtClean="0">
                <a:solidFill>
                  <a:schemeClr val="tx1"/>
                </a:solidFill>
              </a:rPr>
            </a:br>
            <a:r>
              <a:rPr lang="en-US" dirty="0" smtClean="0">
                <a:solidFill>
                  <a:schemeClr val="tx1"/>
                </a:solidFill>
              </a:rPr>
              <a:t>Do you recall a time not too long ago when a person might be hit by an automatic door swinging open? Luckily today, there are better PLC controls with better built-in sensor on both sides of the door to prevent such occurrences. There are a many ways for an automatic door to function but in general they operate by way of a detector, for example a beam of light being broken,  causing the system to identify something in front of, or between, the doors.</a:t>
            </a:r>
            <a:endParaRPr lang="en-US"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6469" y="689040"/>
            <a:ext cx="10724605" cy="3785652"/>
          </a:xfrm>
          <a:prstGeom prst="rect">
            <a:avLst/>
          </a:prstGeom>
        </p:spPr>
        <p:txBody>
          <a:bodyPr wrap="square">
            <a:spAutoFit/>
          </a:bodyPr>
          <a:lstStyle/>
          <a:p>
            <a:r>
              <a:rPr lang="en-US" sz="2000" b="1" dirty="0" smtClean="0"/>
              <a:t>4)The elevator </a:t>
            </a:r>
          </a:p>
          <a:p>
            <a:r>
              <a:rPr lang="en-US" sz="2000" dirty="0" smtClean="0"/>
              <a:t>There is a defined program running in a PLC that detects the different floors requesting the elevator and directing the elevators in their required direction. These programs are sets of ladder logic instructions that are loaded into the PLC controlling the lift. The controllers are usually not located in the elevator itself but at a specific location on the roof of the building or in a nearby control room.</a:t>
            </a:r>
          </a:p>
          <a:p>
            <a:r>
              <a:rPr lang="en-US" sz="2000" b="1" dirty="0" smtClean="0"/>
              <a:t>5)Conveyor system</a:t>
            </a:r>
          </a:p>
          <a:p>
            <a:r>
              <a:rPr lang="en-US" sz="2000" dirty="0" smtClean="0"/>
              <a:t>Controls all sequential operations, alarms and safety logic.</a:t>
            </a:r>
          </a:p>
          <a:p>
            <a:r>
              <a:rPr lang="en-US" sz="2000" b="1" dirty="0" smtClean="0"/>
              <a:t>6)Production machines </a:t>
            </a:r>
            <a:r>
              <a:rPr lang="en-US" sz="2000" dirty="0" smtClean="0"/>
              <a:t>controls and monitors automatic production machines(like packaging machines) at high rates.</a:t>
            </a:r>
          </a:p>
          <a:p>
            <a:endParaRPr lang="en-US" sz="2000" dirty="0" smtClean="0"/>
          </a:p>
          <a:p>
            <a:endParaRPr lang="en-US" sz="2000" dirty="0" smtClean="0"/>
          </a:p>
          <a:p>
            <a:endParaRPr lang="en-US" sz="2000"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10838"/>
          </a:xfrm>
        </p:spPr>
        <p:txBody>
          <a:bodyPr>
            <a:normAutofit/>
          </a:bodyPr>
          <a:lstStyle/>
          <a:p>
            <a:r>
              <a:rPr lang="en-US" sz="3200" dirty="0" smtClean="0"/>
              <a:t>Plc manufacturers</a:t>
            </a:r>
            <a:endParaRPr lang="en-US" sz="3200" dirty="0"/>
          </a:p>
        </p:txBody>
      </p:sp>
      <p:sp>
        <p:nvSpPr>
          <p:cNvPr id="3" name="Content Placeholder 2"/>
          <p:cNvSpPr>
            <a:spLocks noGrp="1"/>
          </p:cNvSpPr>
          <p:nvPr>
            <p:ph idx="1"/>
          </p:nvPr>
        </p:nvSpPr>
        <p:spPr>
          <a:xfrm>
            <a:off x="1055736" y="1123406"/>
            <a:ext cx="10178322" cy="3593591"/>
          </a:xfrm>
        </p:spPr>
        <p:txBody>
          <a:bodyPr/>
          <a:lstStyle/>
          <a:p>
            <a:r>
              <a:rPr lang="en-US" sz="2800" dirty="0" smtClean="0">
                <a:solidFill>
                  <a:schemeClr val="tx1"/>
                </a:solidFill>
              </a:rPr>
              <a:t>There are many PLC manufacturers. These manufacturers have their own versions of ladder logic and device addressing. Some of plc manufacturers are ALLEN BRADELY, SEIMENS,TEXAS,ABB,Mitsubishi,Messung,Cutler-Hammer,MODICON,Control Microsystems,SATICON etc. PLCs of ALLEN BRADELY and SEIMENS are widely used in Indian Industry</a:t>
            </a:r>
            <a:r>
              <a:rPr lang="en-US" dirty="0" smtClean="0"/>
              <a:t>.</a:t>
            </a:r>
            <a:endParaRPr lang="en-US" dirty="0"/>
          </a:p>
        </p:txBody>
      </p:sp>
    </p:spTree>
  </p:cSld>
  <p:clrMapOvr>
    <a:masterClrMapping/>
  </p:clrMapOvr>
  <p:transition advTm="3000">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157" y="1455312"/>
            <a:ext cx="10178322" cy="1687133"/>
          </a:xfrm>
        </p:spPr>
        <p:txBody>
          <a:bodyPr>
            <a:noAutofit/>
          </a:bodyPr>
          <a:lstStyle/>
          <a:p>
            <a:r>
              <a:rPr lang="en-US" sz="7200" dirty="0" smtClean="0"/>
              <a:t>        </a:t>
            </a:r>
            <a:endParaRPr lang="en-US" sz="7200" u="sng" dirty="0">
              <a:latin typeface="Bauhaus 93" panose="04030905020B02020C02" pitchFamily="82" charset="0"/>
            </a:endParaRPr>
          </a:p>
        </p:txBody>
      </p:sp>
      <p:sp>
        <p:nvSpPr>
          <p:cNvPr id="3" name="Rectangle 2"/>
          <p:cNvSpPr/>
          <p:nvPr/>
        </p:nvSpPr>
        <p:spPr>
          <a:xfrm>
            <a:off x="1236371" y="162650"/>
            <a:ext cx="10431888" cy="6555641"/>
          </a:xfrm>
          <a:prstGeom prst="rect">
            <a:avLst/>
          </a:prstGeom>
        </p:spPr>
        <p:txBody>
          <a:bodyPr wrap="square">
            <a:spAutoFit/>
          </a:bodyPr>
          <a:lstStyle/>
          <a:p>
            <a:r>
              <a:rPr lang="en-US" sz="4000" dirty="0" smtClean="0">
                <a:latin typeface="Berlin Sans FB" panose="020E0602020502020306" pitchFamily="34" charset="0"/>
              </a:rPr>
              <a:t>                   </a:t>
            </a:r>
            <a:r>
              <a:rPr lang="en-US" sz="4000" u="sng" dirty="0" smtClean="0">
                <a:latin typeface="Berlin Sans FB" panose="020E0602020502020306" pitchFamily="34" charset="0"/>
              </a:rPr>
              <a:t>INTRODUCTION TO PLC</a:t>
            </a:r>
          </a:p>
          <a:p>
            <a:r>
              <a:rPr lang="en-US" sz="2000" dirty="0" smtClean="0">
                <a:latin typeface="Gill Sans MT" pitchFamily="34" charset="0"/>
              </a:rPr>
              <a:t>Before </a:t>
            </a:r>
            <a:r>
              <a:rPr lang="en-US" sz="2000" dirty="0">
                <a:latin typeface="Gill Sans MT" pitchFamily="34" charset="0"/>
              </a:rPr>
              <a:t>the advent of solid-state logic circuits, logical control systems were designed and built exclusively around electromechanical relays. Relays are far from obsolete in modern design, but have been replaced in many of their former roles as logic-level control devices, relegated most often to those applications demanding high current and/or high voltage switching.</a:t>
            </a:r>
          </a:p>
          <a:p>
            <a:r>
              <a:rPr lang="en-US" sz="2000" dirty="0">
                <a:latin typeface="Gill Sans MT" pitchFamily="34" charset="0"/>
              </a:rPr>
              <a:t>Systems and processes requiring “on/off” control abound in modern commerce and industry, but such control systems are rarely built from either electromechanical relays or discrete logic gates. Instead, digital computers fill the need, which may be </a:t>
            </a:r>
            <a:r>
              <a:rPr lang="en-US" sz="2000" i="1" dirty="0">
                <a:latin typeface="Gill Sans MT" pitchFamily="34" charset="0"/>
              </a:rPr>
              <a:t>programmed</a:t>
            </a:r>
            <a:r>
              <a:rPr lang="en-US" sz="2000" dirty="0">
                <a:latin typeface="Gill Sans MT" pitchFamily="34" charset="0"/>
              </a:rPr>
              <a:t> to do a variety of logical functions</a:t>
            </a:r>
            <a:r>
              <a:rPr lang="en-US" sz="2000" dirty="0" smtClean="0">
                <a:latin typeface="Gill Sans MT" pitchFamily="34" charset="0"/>
              </a:rPr>
              <a:t>.</a:t>
            </a:r>
          </a:p>
          <a:p>
            <a:r>
              <a:rPr lang="en-US" sz="2000" dirty="0">
                <a:latin typeface="Gill Sans MT" pitchFamily="34" charset="0"/>
              </a:rPr>
              <a:t>A PLC has many “input” terminals, through which it interprets “high” and “low” logical states from sensors and switches. It also has many output terminals, through which it outputs “high” and “low” signals to power lights, solenoids, contactors, small motors, and other devices lending themselves to on/off control. In an effort to make PLCs easy to program, their programming language was designed to resemble ladder logic diagrams. Thus, an industrial electrician or electrical engineer accustomed to reading ladder logic schematics would feel comfortable programming a PLC to perform the same control functions</a:t>
            </a:r>
            <a:r>
              <a:rPr lang="en-US" sz="2000" dirty="0" smtClean="0">
                <a:latin typeface="Gill Sans MT" pitchFamily="34" charset="0"/>
              </a:rPr>
              <a:t>.</a:t>
            </a:r>
          </a:p>
          <a:p>
            <a:r>
              <a:rPr lang="en-US" sz="2000" dirty="0">
                <a:latin typeface="Gill Sans MT" pitchFamily="34" charset="0"/>
              </a:rPr>
              <a:t>PLCs are industrial computers, and as such their input and output signals are typically 120 volts AC, just like the electromechanical control relays they were designed to replace. Although some PLCs have the ability to input and output low-level DC voltage signals of the magnitude used in logic gate circuits, this is the exception and not the </a:t>
            </a:r>
            <a:r>
              <a:rPr lang="en-US" sz="2000" dirty="0" smtClean="0">
                <a:latin typeface="Gill Sans MT" pitchFamily="34" charset="0"/>
              </a:rPr>
              <a:t>rule.</a:t>
            </a:r>
            <a:endParaRPr lang="en-US" sz="2000" b="0" i="0" dirty="0">
              <a:effectLst/>
              <a:latin typeface="Gill Sans MT" pitchFamily="34" charset="0"/>
            </a:endParaRPr>
          </a:p>
        </p:txBody>
      </p:sp>
    </p:spTree>
    <p:extLst>
      <p:ext uri="{BB962C8B-B14F-4D97-AF65-F5344CB8AC3E}">
        <p14:creationId xmlns="" xmlns:p14="http://schemas.microsoft.com/office/powerpoint/2010/main" val="621528279"/>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set</a:t>
            </a:r>
            <a:endParaRPr lang="en-US" dirty="0"/>
          </a:p>
        </p:txBody>
      </p:sp>
      <p:pic>
        <p:nvPicPr>
          <p:cNvPr id="5" name="Content Placeholder 4" descr="Untitled.png"/>
          <p:cNvPicPr>
            <a:picLocks noGrp="1" noChangeAspect="1"/>
          </p:cNvPicPr>
          <p:nvPr>
            <p:ph idx="1"/>
          </p:nvPr>
        </p:nvPicPr>
        <p:blipFill>
          <a:blip r:embed="rId2"/>
          <a:stretch>
            <a:fillRect/>
          </a:stretch>
        </p:blipFill>
        <p:spPr>
          <a:xfrm>
            <a:off x="1071153" y="1110344"/>
            <a:ext cx="10868298" cy="5747656"/>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a:stretch>
            <a:fillRect/>
          </a:stretch>
        </p:blipFill>
        <p:spPr>
          <a:xfrm>
            <a:off x="3069772" y="2442754"/>
            <a:ext cx="5185954" cy="3180003"/>
          </a:xfrm>
          <a:prstGeom prst="rect">
            <a:avLst/>
          </a:prstGeom>
        </p:spPr>
      </p:pic>
      <p:sp>
        <p:nvSpPr>
          <p:cNvPr id="3" name="Title 2"/>
          <p:cNvSpPr>
            <a:spLocks noGrp="1"/>
          </p:cNvSpPr>
          <p:nvPr>
            <p:ph type="title"/>
          </p:nvPr>
        </p:nvSpPr>
        <p:spPr>
          <a:xfrm>
            <a:off x="1371600" y="0"/>
            <a:ext cx="9457508" cy="744583"/>
          </a:xfrm>
        </p:spPr>
        <p:txBody>
          <a:bodyPr>
            <a:normAutofit/>
          </a:bodyPr>
          <a:lstStyle/>
          <a:p>
            <a:r>
              <a:rPr lang="en-US" sz="4000" dirty="0" smtClean="0"/>
              <a:t>                  Timers and counters</a:t>
            </a:r>
            <a:endParaRPr lang="en-US" sz="4000" dirty="0"/>
          </a:p>
        </p:txBody>
      </p:sp>
      <p:pic>
        <p:nvPicPr>
          <p:cNvPr id="5" name="Content Placeholder 4" descr="Untitled.png"/>
          <p:cNvPicPr>
            <a:picLocks noGrp="1" noChangeAspect="1"/>
          </p:cNvPicPr>
          <p:nvPr>
            <p:ph idx="1"/>
          </p:nvPr>
        </p:nvPicPr>
        <p:blipFill>
          <a:blip r:embed="rId2"/>
          <a:stretch>
            <a:fillRect/>
          </a:stretch>
        </p:blipFill>
        <p:spPr>
          <a:xfrm>
            <a:off x="1397726" y="796833"/>
            <a:ext cx="9784079" cy="574765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a:stretch>
            <a:fillRect/>
          </a:stretch>
        </p:blipFill>
        <p:spPr>
          <a:xfrm>
            <a:off x="1027674" y="328164"/>
            <a:ext cx="10702772" cy="609876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22" name="Picture 2"/>
          <p:cNvPicPr>
            <a:picLocks noGrp="1" noChangeAspect="1" noChangeArrowheads="1"/>
          </p:cNvPicPr>
          <p:nvPr>
            <p:ph idx="1"/>
          </p:nvPr>
        </p:nvPicPr>
        <p:blipFill>
          <a:blip r:embed="rId2"/>
          <a:srcRect/>
          <a:stretch>
            <a:fillRect/>
          </a:stretch>
        </p:blipFill>
        <p:spPr bwMode="auto">
          <a:xfrm>
            <a:off x="1123405" y="391886"/>
            <a:ext cx="10711543" cy="60742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1031966" y="0"/>
            <a:ext cx="10855234" cy="685799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110341" y="1140968"/>
            <a:ext cx="10306595" cy="1474695"/>
          </a:xfrm>
          <a:prstGeom prst="rect">
            <a:avLst/>
          </a:prstGeom>
          <a:solidFill>
            <a:srgbClr val="F0F0F0"/>
          </a:solidFill>
          <a:ln w="9525">
            <a:noFill/>
            <a:miter lim="800000"/>
            <a:headEnd/>
            <a:tailEnd/>
          </a:ln>
          <a:effectLst/>
        </p:spPr>
        <p:txBody>
          <a:bodyPr vert="horz" wrap="square" lIns="0" tIns="-928395" rIns="0" bIns="13330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333333"/>
                </a:solidFill>
                <a:effectLst/>
                <a:latin typeface="Sintony"/>
                <a:cs typeface="Arial" pitchFamily="34" charset="0"/>
              </a:rPr>
              <a:t>Ladder Logic Basics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intony"/>
                <a:cs typeface="Arial" pitchFamily="34" charset="0"/>
              </a:rPr>
              <a:t>The first thing you will see when you create a new piece of ladder logic are two vertical lines. It is in between these two lines your ladder logic goes. When you draw ladder logic, you will draw vertical connections between these two lines. Each of those are called a rung. Just like on a physical ladder.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E9211F"/>
                </a:solidFill>
                <a:effectLst/>
                <a:latin typeface="Sintony"/>
                <a:cs typeface="Arial" pitchFamily="34" charset="0"/>
                <a:hlinkClick r:id="rId2"/>
              </a:rPr>
              <a:t>  </a:t>
            </a:r>
            <a:endParaRPr kumimoji="0" lang="en-US" sz="33000" b="0" i="0" u="none" strike="noStrike" cap="none" normalizeH="0" baseline="0" dirty="0" smtClean="0">
              <a:ln>
                <a:noFill/>
              </a:ln>
              <a:solidFill>
                <a:srgbClr val="666666"/>
              </a:solidFill>
              <a:effectLst/>
              <a:latin typeface="Sintony"/>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666666"/>
                </a:solidFill>
                <a:effectLst/>
                <a:latin typeface="Sintony"/>
                <a:cs typeface="Arial" pitchFamily="34" charset="0"/>
              </a:rPr>
              <a:t>Ladder Logic with Horizontal Lines called Rungs</a:t>
            </a:r>
            <a:endParaRPr kumimoji="0" lang="en-US" sz="2400" b="0" i="0" u="none" strike="noStrike" cap="none" normalizeH="0" baseline="0" dirty="0" smtClean="0">
              <a:ln>
                <a:noFill/>
              </a:ln>
              <a:solidFill>
                <a:srgbClr val="E9211F"/>
              </a:solidFill>
              <a:effectLst/>
              <a:latin typeface="Sintony"/>
              <a:cs typeface="Arial" pitchFamily="34" charset="0"/>
            </a:endParaRPr>
          </a:p>
        </p:txBody>
      </p:sp>
      <p:pic>
        <p:nvPicPr>
          <p:cNvPr id="32770" name="Picture 2" descr="Ladder Logic with Horizontal Lines called Rungs">
            <a:hlinkClick r:id="rId2"/>
          </p:cNvPr>
          <p:cNvPicPr>
            <a:picLocks noChangeAspect="1" noChangeArrowheads="1"/>
          </p:cNvPicPr>
          <p:nvPr/>
        </p:nvPicPr>
        <p:blipFill>
          <a:blip r:embed="rId3"/>
          <a:srcRect/>
          <a:stretch>
            <a:fillRect/>
          </a:stretch>
        </p:blipFill>
        <p:spPr bwMode="auto">
          <a:xfrm>
            <a:off x="3618411" y="2626086"/>
            <a:ext cx="5578288" cy="3957594"/>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5840" y="239545"/>
            <a:ext cx="10607040" cy="5509200"/>
          </a:xfrm>
          <a:prstGeom prst="rect">
            <a:avLst/>
          </a:prstGeom>
        </p:spPr>
        <p:txBody>
          <a:bodyPr wrap="square">
            <a:spAutoFit/>
          </a:bodyPr>
          <a:lstStyle/>
          <a:p>
            <a:r>
              <a:rPr lang="en-US" sz="3200" dirty="0" smtClean="0"/>
              <a:t>In these rungs you can put any of the ladder logic symbols to create the logic you want. As you can see above, I have put numbers on each rung. This is to understand how the PLC will execute the ladder logic. You may be familiar with the PLC scan time or scan cycle. Roughly said, the PLC will first scan all it’s inputs, then execute the program to set outputs.</a:t>
            </a:r>
          </a:p>
          <a:p>
            <a:r>
              <a:rPr lang="en-US" sz="3200" dirty="0" smtClean="0"/>
              <a:t>But how does the PLC execute our ladder logic?</a:t>
            </a:r>
          </a:p>
          <a:p>
            <a:r>
              <a:rPr lang="en-US" sz="3200" dirty="0" smtClean="0"/>
              <a:t>One rung at a time.</a:t>
            </a:r>
          </a:p>
          <a:p>
            <a:r>
              <a:rPr lang="en-US" sz="3200" dirty="0" smtClean="0"/>
              <a:t>This might be one of the most important rules of ladder logic. The PLC only executes one rung at a time, then executes the next. In fact, the PLC only executes one symbol at a time.</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1665514" y="1788583"/>
            <a:ext cx="8686801" cy="1905582"/>
          </a:xfrm>
          <a:prstGeom prst="rect">
            <a:avLst/>
          </a:prstGeom>
          <a:solidFill>
            <a:srgbClr val="F0F0F0"/>
          </a:solidFill>
          <a:ln w="9525">
            <a:noFill/>
            <a:miter lim="800000"/>
            <a:headEnd/>
            <a:tailEnd/>
          </a:ln>
          <a:effectLst/>
        </p:spPr>
        <p:txBody>
          <a:bodyPr vert="horz" wrap="square" lIns="0" tIns="-928395" rIns="0" bIns="13330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Merriweather"/>
                <a:cs typeface="Arial" pitchFamily="34" charset="0"/>
              </a:rPr>
              <a:t>Ladder Logic Programming with Instructions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intony"/>
                <a:cs typeface="Arial" pitchFamily="34" charset="0"/>
              </a:rPr>
              <a:t>Each symbol in ladder logic is an instruction. This can, in the beginning, be rather confusing. But don’t worry. I will explain this with simple examples. Let me start by giving you a simple example. In this first example you will be introduced to the two first ladder logic symbols.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33333"/>
                </a:solidFill>
                <a:effectLst/>
                <a:latin typeface="Sintony"/>
                <a:cs typeface="Arial" pitchFamily="34" charset="0"/>
              </a:rPr>
              <a:t>So what are these instructions or symbols?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333333"/>
                </a:solidFill>
                <a:effectLst/>
                <a:latin typeface="Sintony"/>
                <a:cs typeface="Arial" pitchFamily="34" charset="0"/>
              </a:rPr>
              <a:t>They are basically logic instructions, that makes you able to create a piece of logic. That piece of logic is your ladder logic or PLC program. If you take a closer look at the example below, you will see two instructions (symbols).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E9211F"/>
                </a:solidFill>
                <a:effectLst/>
                <a:latin typeface="Sintony"/>
                <a:cs typeface="Arial" pitchFamily="34" charset="0"/>
                <a:hlinkClick r:id="rId2"/>
              </a:rPr>
              <a:t>  </a:t>
            </a:r>
            <a:endParaRPr kumimoji="0" lang="en-US" sz="5400" b="0" i="0" u="none" strike="noStrike" cap="none" normalizeH="0" baseline="0" dirty="0" smtClean="0">
              <a:ln>
                <a:noFill/>
              </a:ln>
              <a:solidFill>
                <a:srgbClr val="E9211F"/>
              </a:solidFill>
              <a:effectLst/>
              <a:latin typeface="Sintony"/>
              <a:cs typeface="Arial" pitchFamily="34" charset="0"/>
            </a:endParaRPr>
          </a:p>
        </p:txBody>
      </p:sp>
      <p:pic>
        <p:nvPicPr>
          <p:cNvPr id="38914" name="Picture 2" descr="Two Instructions in One Ladder Logic Rung">
            <a:hlinkClick r:id="rId2"/>
          </p:cNvPr>
          <p:cNvPicPr>
            <a:picLocks noChangeAspect="1" noChangeArrowheads="1"/>
          </p:cNvPicPr>
          <p:nvPr/>
        </p:nvPicPr>
        <p:blipFill>
          <a:blip r:embed="rId3"/>
          <a:srcRect/>
          <a:stretch>
            <a:fillRect/>
          </a:stretch>
        </p:blipFill>
        <p:spPr bwMode="auto">
          <a:xfrm>
            <a:off x="1775012" y="4090708"/>
            <a:ext cx="8572500" cy="857250"/>
          </a:xfrm>
          <a:prstGeom prst="rect">
            <a:avLst/>
          </a:prstGeom>
          <a:noFill/>
        </p:spPr>
      </p:pic>
      <p:sp>
        <p:nvSpPr>
          <p:cNvPr id="4" name="Rectangle 3"/>
          <p:cNvSpPr/>
          <p:nvPr/>
        </p:nvSpPr>
        <p:spPr>
          <a:xfrm>
            <a:off x="3981620" y="5399706"/>
            <a:ext cx="4254883" cy="369332"/>
          </a:xfrm>
          <a:prstGeom prst="rect">
            <a:avLst/>
          </a:prstGeom>
        </p:spPr>
        <p:txBody>
          <a:bodyPr wrap="none">
            <a:spAutoFit/>
          </a:bodyPr>
          <a:lstStyle/>
          <a:p>
            <a:r>
              <a:rPr lang="en-US" dirty="0" smtClean="0"/>
              <a:t>Two Instructions in One Ladder Logic Rung</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387" y="198010"/>
            <a:ext cx="10315303" cy="646331"/>
          </a:xfrm>
          <a:prstGeom prst="rect">
            <a:avLst/>
          </a:prstGeom>
        </p:spPr>
        <p:txBody>
          <a:bodyPr wrap="square">
            <a:spAutoFit/>
          </a:bodyPr>
          <a:lstStyle/>
          <a:p>
            <a:r>
              <a:rPr lang="en-US" b="1" dirty="0" smtClean="0"/>
              <a:t>Examine if Closed</a:t>
            </a:r>
          </a:p>
          <a:p>
            <a:r>
              <a:rPr lang="en-US" dirty="0" smtClean="0"/>
              <a:t>The first instruction here is called </a:t>
            </a:r>
            <a:r>
              <a:rPr lang="en-US" b="1" dirty="0" smtClean="0"/>
              <a:t>examine if closed</a:t>
            </a:r>
            <a:r>
              <a:rPr lang="en-US" dirty="0" smtClean="0"/>
              <a:t>. The symbol for the instruction looks like this:</a:t>
            </a:r>
            <a:endParaRPr lang="en-US" dirty="0"/>
          </a:p>
        </p:txBody>
      </p:sp>
      <p:pic>
        <p:nvPicPr>
          <p:cNvPr id="40962" name="Picture 2" descr="Examine if Closed Instruction"/>
          <p:cNvPicPr>
            <a:picLocks noChangeAspect="1" noChangeArrowheads="1"/>
          </p:cNvPicPr>
          <p:nvPr/>
        </p:nvPicPr>
        <p:blipFill>
          <a:blip r:embed="rId2"/>
          <a:srcRect/>
          <a:stretch>
            <a:fillRect/>
          </a:stretch>
        </p:blipFill>
        <p:spPr bwMode="auto">
          <a:xfrm>
            <a:off x="2351315" y="940526"/>
            <a:ext cx="3474720" cy="1436914"/>
          </a:xfrm>
          <a:prstGeom prst="rect">
            <a:avLst/>
          </a:prstGeom>
          <a:noFill/>
        </p:spPr>
      </p:pic>
      <p:sp>
        <p:nvSpPr>
          <p:cNvPr id="4" name="Rectangle 3"/>
          <p:cNvSpPr/>
          <p:nvPr/>
        </p:nvSpPr>
        <p:spPr>
          <a:xfrm>
            <a:off x="2690980" y="2447500"/>
            <a:ext cx="2943434" cy="369332"/>
          </a:xfrm>
          <a:prstGeom prst="rect">
            <a:avLst/>
          </a:prstGeom>
        </p:spPr>
        <p:txBody>
          <a:bodyPr wrap="none">
            <a:spAutoFit/>
          </a:bodyPr>
          <a:lstStyle/>
          <a:p>
            <a:r>
              <a:rPr lang="en-US" dirty="0" smtClean="0"/>
              <a:t>Examine if Closed Instruction</a:t>
            </a:r>
            <a:endParaRPr lang="en-US" dirty="0"/>
          </a:p>
        </p:txBody>
      </p:sp>
      <p:sp>
        <p:nvSpPr>
          <p:cNvPr id="5" name="Rectangle 4"/>
          <p:cNvSpPr/>
          <p:nvPr/>
        </p:nvSpPr>
        <p:spPr>
          <a:xfrm>
            <a:off x="966651" y="2828837"/>
            <a:ext cx="10528663" cy="1200329"/>
          </a:xfrm>
          <a:prstGeom prst="rect">
            <a:avLst/>
          </a:prstGeom>
        </p:spPr>
        <p:txBody>
          <a:bodyPr wrap="square">
            <a:spAutoFit/>
          </a:bodyPr>
          <a:lstStyle/>
          <a:p>
            <a:r>
              <a:rPr lang="en-US" dirty="0" smtClean="0"/>
              <a:t>This is a conditional instruction. It means that you can use it to check if something is true. For example check if a bit is on.</a:t>
            </a:r>
          </a:p>
          <a:p>
            <a:r>
              <a:rPr lang="en-US" dirty="0" smtClean="0"/>
              <a:t>As you can see there is a name above the instruction symbol – </a:t>
            </a:r>
            <a:r>
              <a:rPr lang="en-US" b="1" dirty="0" smtClean="0"/>
              <a:t>I0.0</a:t>
            </a:r>
            <a:r>
              <a:rPr lang="en-US" dirty="0" smtClean="0"/>
              <a:t>.</a:t>
            </a:r>
          </a:p>
          <a:p>
            <a:endParaRPr lang="en-US" dirty="0"/>
          </a:p>
        </p:txBody>
      </p:sp>
      <p:sp>
        <p:nvSpPr>
          <p:cNvPr id="6" name="Rectangle 5"/>
          <p:cNvSpPr/>
          <p:nvPr/>
        </p:nvSpPr>
        <p:spPr>
          <a:xfrm>
            <a:off x="997130" y="3831997"/>
            <a:ext cx="10550435" cy="1200329"/>
          </a:xfrm>
          <a:prstGeom prst="rect">
            <a:avLst/>
          </a:prstGeom>
        </p:spPr>
        <p:txBody>
          <a:bodyPr wrap="square">
            <a:spAutoFit/>
          </a:bodyPr>
          <a:lstStyle/>
          <a:p>
            <a:r>
              <a:rPr lang="en-US" dirty="0" smtClean="0"/>
              <a:t>Examine if closed is also known as </a:t>
            </a:r>
            <a:r>
              <a:rPr lang="en-US" b="1" dirty="0" smtClean="0"/>
              <a:t>normally open</a:t>
            </a:r>
            <a:r>
              <a:rPr lang="en-US" dirty="0" smtClean="0"/>
              <a:t>. It works basically the same way as a normally open contact in en electrical circuit. Of course, the normally open contact has no memory bit as a condition. The condition is whether the contact is activated or not. So the condition could be a finger pressing a button.</a:t>
            </a:r>
          </a:p>
          <a:p>
            <a:endParaRPr lang="en-US" dirty="0"/>
          </a:p>
        </p:txBody>
      </p:sp>
      <p:sp>
        <p:nvSpPr>
          <p:cNvPr id="7" name="Rectangle 6"/>
          <p:cNvSpPr/>
          <p:nvPr/>
        </p:nvSpPr>
        <p:spPr>
          <a:xfrm>
            <a:off x="1045029" y="4826675"/>
            <a:ext cx="9418319" cy="1477328"/>
          </a:xfrm>
          <a:prstGeom prst="rect">
            <a:avLst/>
          </a:prstGeom>
        </p:spPr>
        <p:txBody>
          <a:bodyPr wrap="square">
            <a:spAutoFit/>
          </a:bodyPr>
          <a:lstStyle/>
          <a:p>
            <a:r>
              <a:rPr lang="en-US" b="1" u="sng" dirty="0" smtClean="0"/>
              <a:t>Here’s how that works:</a:t>
            </a:r>
          </a:p>
          <a:p>
            <a:r>
              <a:rPr lang="en-US" dirty="0" smtClean="0"/>
              <a:t>When the PLC scan cycle starts, the PLC will check the states of all its inputs.</a:t>
            </a:r>
          </a:p>
          <a:p>
            <a:r>
              <a:rPr lang="en-US" dirty="0" smtClean="0"/>
              <a:t>It will then write in memory the Boolean value for these states (0 or 1).</a:t>
            </a:r>
          </a:p>
          <a:p>
            <a:r>
              <a:rPr lang="en-US" dirty="0" smtClean="0"/>
              <a:t>If an input is </a:t>
            </a:r>
            <a:r>
              <a:rPr lang="en-US" b="1" dirty="0" smtClean="0"/>
              <a:t>LOW</a:t>
            </a:r>
            <a:r>
              <a:rPr lang="en-US" dirty="0" smtClean="0"/>
              <a:t> the bit will be set to 0.</a:t>
            </a:r>
          </a:p>
          <a:p>
            <a:r>
              <a:rPr lang="en-US" dirty="0" smtClean="0"/>
              <a:t>And if an input is </a:t>
            </a:r>
            <a:r>
              <a:rPr lang="en-US" b="1" dirty="0" smtClean="0"/>
              <a:t>HIGH</a:t>
            </a:r>
            <a:r>
              <a:rPr lang="en-US" dirty="0" smtClean="0"/>
              <a:t> the memory bit will be set to 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254034" y="1148879"/>
            <a:ext cx="10045337" cy="1659361"/>
          </a:xfrm>
          <a:prstGeom prst="rect">
            <a:avLst/>
          </a:prstGeom>
          <a:solidFill>
            <a:srgbClr val="F0F0F0"/>
          </a:solidFill>
          <a:ln w="9525">
            <a:noFill/>
            <a:miter lim="800000"/>
            <a:headEnd/>
            <a:tailEnd/>
          </a:ln>
          <a:effectLst/>
        </p:spPr>
        <p:txBody>
          <a:bodyPr vert="horz" wrap="square" lIns="0" tIns="-928395" rIns="0" bIns="13330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333333"/>
                </a:solidFill>
                <a:effectLst/>
                <a:latin typeface="Sintony"/>
                <a:cs typeface="Arial" pitchFamily="34" charset="0"/>
              </a:rPr>
              <a:t>Output Coil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intony"/>
                <a:cs typeface="Arial" pitchFamily="34" charset="0"/>
              </a:rPr>
              <a:t>The instruction itself even has a place in the PLC memory. What the PLC will put there is the result of the instruction. To see what the PLC uses that result for, we have to look at the next instruction: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66"/>
                </a:solidFill>
                <a:effectLst/>
                <a:latin typeface="Sintony"/>
                <a:cs typeface="Arial" pitchFamily="34" charset="0"/>
                <a:hlinkClick r:id="rId2"/>
              </a:rPr>
              <a:t>  </a:t>
            </a:r>
            <a:endParaRPr kumimoji="0" lang="en-US" sz="2000" b="0" i="0" u="none" strike="noStrike" cap="none" normalizeH="0" baseline="0" dirty="0" smtClean="0">
              <a:ln>
                <a:noFill/>
              </a:ln>
              <a:solidFill>
                <a:srgbClr val="666666"/>
              </a:solidFill>
              <a:effectLst/>
              <a:latin typeface="Sintony"/>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666666"/>
                </a:solidFill>
                <a:effectLst/>
                <a:latin typeface="Sintony"/>
                <a:cs typeface="Arial" pitchFamily="34" charset="0"/>
              </a:rPr>
              <a:t>Ladder Logic Output Coil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intony"/>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33333"/>
                </a:solidFill>
                <a:effectLst/>
                <a:latin typeface="Sintony"/>
                <a:cs typeface="Arial" pitchFamily="34" charset="0"/>
              </a:rPr>
              <a:t>An output coil is used to turn a bit on and off.</a:t>
            </a:r>
            <a:endParaRPr kumimoji="0" lang="en-US" sz="2000" b="0" i="0" u="none" strike="noStrike" cap="none" normalizeH="0" baseline="0" dirty="0" smtClean="0">
              <a:ln>
                <a:noFill/>
              </a:ln>
              <a:solidFill>
                <a:srgbClr val="666666"/>
              </a:solidFill>
              <a:effectLst/>
              <a:latin typeface="Sintony"/>
              <a:cs typeface="Arial" pitchFamily="34" charset="0"/>
            </a:endParaRPr>
          </a:p>
        </p:txBody>
      </p:sp>
      <p:pic>
        <p:nvPicPr>
          <p:cNvPr id="41986" name="Picture 2" descr="Ladder Logic Output Coil">
            <a:hlinkClick r:id="rId2"/>
          </p:cNvPr>
          <p:cNvPicPr>
            <a:picLocks noChangeAspect="1" noChangeArrowheads="1"/>
          </p:cNvPicPr>
          <p:nvPr/>
        </p:nvPicPr>
        <p:blipFill>
          <a:blip r:embed="rId3"/>
          <a:srcRect/>
          <a:stretch>
            <a:fillRect/>
          </a:stretch>
        </p:blipFill>
        <p:spPr bwMode="auto">
          <a:xfrm>
            <a:off x="3781146" y="3048000"/>
            <a:ext cx="3810000" cy="273884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647925"/>
          </a:xfrm>
        </p:spPr>
        <p:txBody>
          <a:bodyPr>
            <a:normAutofit fontScale="90000"/>
          </a:bodyPr>
          <a:lstStyle/>
          <a:p>
            <a:r>
              <a:rPr lang="en-US" sz="4400" dirty="0" smtClean="0"/>
              <a:t>              </a:t>
            </a:r>
            <a:r>
              <a:rPr lang="en-US" sz="4400" u="sng" dirty="0" smtClean="0"/>
              <a:t>Limitations of relays </a:t>
            </a:r>
            <a:endParaRPr lang="en-US" sz="4400" u="sng" dirty="0"/>
          </a:p>
        </p:txBody>
      </p:sp>
      <p:sp>
        <p:nvSpPr>
          <p:cNvPr id="3" name="Content Placeholder 2"/>
          <p:cNvSpPr>
            <a:spLocks noGrp="1"/>
          </p:cNvSpPr>
          <p:nvPr>
            <p:ph idx="1"/>
          </p:nvPr>
        </p:nvSpPr>
        <p:spPr>
          <a:xfrm>
            <a:off x="1251678" y="1184857"/>
            <a:ext cx="10178322" cy="4694736"/>
          </a:xfrm>
        </p:spPr>
        <p:txBody>
          <a:bodyPr>
            <a:normAutofit fontScale="92500" lnSpcReduction="10000"/>
          </a:bodyPr>
          <a:lstStyle/>
          <a:p>
            <a:pPr marL="0" indent="0">
              <a:buNone/>
            </a:pPr>
            <a:r>
              <a:rPr lang="en-US" dirty="0" smtClean="0"/>
              <a:t>The electromagnetic relays have provided control mechanism over a long period of time. But the relays have no. of limitations:-</a:t>
            </a:r>
          </a:p>
          <a:p>
            <a:r>
              <a:rPr lang="en-US" dirty="0" smtClean="0"/>
              <a:t>Relays occupies large space.</a:t>
            </a:r>
          </a:p>
          <a:p>
            <a:r>
              <a:rPr lang="en-US" dirty="0" smtClean="0"/>
              <a:t>These </a:t>
            </a:r>
            <a:r>
              <a:rPr lang="en-US" dirty="0"/>
              <a:t>relays require to be calibrated periodically and tested.</a:t>
            </a:r>
          </a:p>
          <a:p>
            <a:r>
              <a:rPr lang="en-US" dirty="0"/>
              <a:t>These relays suffer from the effects of age.  As time passes, the springs and the linkages inside the relay grow weak.  This causes the setting values to drift.  This can result in </a:t>
            </a:r>
            <a:r>
              <a:rPr lang="en-US" dirty="0" smtClean="0"/>
              <a:t>mal operation </a:t>
            </a:r>
            <a:r>
              <a:rPr lang="en-US" dirty="0"/>
              <a:t>and false trips.</a:t>
            </a:r>
          </a:p>
          <a:p>
            <a:r>
              <a:rPr lang="en-US" dirty="0"/>
              <a:t>These relays do not have the directional feature. </a:t>
            </a:r>
          </a:p>
          <a:p>
            <a:r>
              <a:rPr lang="en-US" dirty="0"/>
              <a:t>The speed of operation is limited by the mechanical inertia of the moving components. </a:t>
            </a:r>
          </a:p>
          <a:p>
            <a:r>
              <a:rPr lang="en-US" dirty="0"/>
              <a:t>Multifunctioning is not possible.  One relay can perform only one function</a:t>
            </a:r>
            <a:r>
              <a:rPr lang="en-US" dirty="0" smtClean="0"/>
              <a:t>.</a:t>
            </a:r>
          </a:p>
          <a:p>
            <a:r>
              <a:rPr lang="en-US" dirty="0" smtClean="0"/>
              <a:t>Difficult to diagnose a problem in a relay control system.</a:t>
            </a:r>
            <a:endParaRPr lang="en-US" dirty="0"/>
          </a:p>
          <a:p>
            <a:pPr marL="0" indent="0">
              <a:buNone/>
            </a:pPr>
            <a:r>
              <a:rPr lang="en-US" dirty="0"/>
              <a:t/>
            </a:r>
            <a:br>
              <a:rPr lang="en-US" dirty="0"/>
            </a:br>
            <a:endParaRPr lang="en-US" dirty="0"/>
          </a:p>
        </p:txBody>
      </p:sp>
    </p:spTree>
    <p:extLst>
      <p:ext uri="{BB962C8B-B14F-4D97-AF65-F5344CB8AC3E}">
        <p14:creationId xmlns="" xmlns:p14="http://schemas.microsoft.com/office/powerpoint/2010/main" val="2476722674"/>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6326" y="279065"/>
            <a:ext cx="3294234" cy="369332"/>
          </a:xfrm>
          <a:prstGeom prst="rect">
            <a:avLst/>
          </a:prstGeom>
        </p:spPr>
        <p:txBody>
          <a:bodyPr wrap="square">
            <a:spAutoFit/>
          </a:bodyPr>
          <a:lstStyle/>
          <a:p>
            <a:r>
              <a:rPr lang="en-US" b="1" dirty="0" smtClean="0"/>
              <a:t>Examine if Open</a:t>
            </a:r>
            <a:endParaRPr lang="en-US" b="1" dirty="0"/>
          </a:p>
        </p:txBody>
      </p:sp>
      <p:pic>
        <p:nvPicPr>
          <p:cNvPr id="43010" name="Picture 2" descr="Examine if Open Instruction"/>
          <p:cNvPicPr>
            <a:picLocks noChangeAspect="1" noChangeArrowheads="1"/>
          </p:cNvPicPr>
          <p:nvPr/>
        </p:nvPicPr>
        <p:blipFill>
          <a:blip r:embed="rId2"/>
          <a:srcRect/>
          <a:stretch>
            <a:fillRect/>
          </a:stretch>
        </p:blipFill>
        <p:spPr bwMode="auto">
          <a:xfrm>
            <a:off x="4088674" y="718456"/>
            <a:ext cx="3683726" cy="1867989"/>
          </a:xfrm>
          <a:prstGeom prst="rect">
            <a:avLst/>
          </a:prstGeom>
          <a:noFill/>
        </p:spPr>
      </p:pic>
      <p:sp>
        <p:nvSpPr>
          <p:cNvPr id="4" name="Rectangle 3"/>
          <p:cNvSpPr/>
          <p:nvPr/>
        </p:nvSpPr>
        <p:spPr>
          <a:xfrm>
            <a:off x="1267097" y="2978331"/>
            <a:ext cx="9117874" cy="923330"/>
          </a:xfrm>
          <a:prstGeom prst="rect">
            <a:avLst/>
          </a:prstGeom>
        </p:spPr>
        <p:txBody>
          <a:bodyPr wrap="square">
            <a:spAutoFit/>
          </a:bodyPr>
          <a:lstStyle/>
          <a:p>
            <a:r>
              <a:rPr lang="en-US" dirty="0" smtClean="0"/>
              <a:t>This instruction works the exact opposite way of the examine if closed instruction. The result of this instruction will be the inverted condition. It simply means that, if the condition is “0” the result will be “1”. Vice versa of course, so with condition “1” the result will be “0”.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785464" y="809897"/>
            <a:ext cx="4245428" cy="5394960"/>
          </a:xfrm>
        </p:spPr>
        <p:txBody>
          <a:bodyPr>
            <a:normAutofit/>
          </a:bodyPr>
          <a:lstStyle/>
          <a:p>
            <a:r>
              <a:rPr lang="en-US" sz="2400" dirty="0" smtClean="0"/>
              <a:t>When the pushbutton switch is unactuated (unpressed), no power is sent to the X1 input of the PLC. Following the program, which shows a normally-open X1 contact in series with a Y1 coil, no “power” will be sent to the Y1 coil. Thus, the PLC’s Y1 output remains de-energized, and the indicator lamp connected to it remains dark</a:t>
            </a:r>
            <a:r>
              <a:rPr lang="en-US" dirty="0" smtClean="0"/>
              <a:t>.</a:t>
            </a:r>
            <a:endParaRPr lang="en-US" dirty="0"/>
          </a:p>
        </p:txBody>
      </p:sp>
      <p:pic>
        <p:nvPicPr>
          <p:cNvPr id="6" name="Content Placeholder 5" descr="Untitled.png"/>
          <p:cNvPicPr>
            <a:picLocks noGrp="1" noChangeAspect="1"/>
          </p:cNvPicPr>
          <p:nvPr>
            <p:ph idx="1"/>
          </p:nvPr>
        </p:nvPicPr>
        <p:blipFill>
          <a:blip r:embed="rId2"/>
          <a:stretch>
            <a:fillRect/>
          </a:stretch>
        </p:blipFill>
        <p:spPr>
          <a:xfrm>
            <a:off x="1267098" y="966651"/>
            <a:ext cx="4963886" cy="5382986"/>
          </a:xfrm>
          <a:prstGeom prst="rect">
            <a:avLst/>
          </a:prstGeom>
        </p:spPr>
      </p:pic>
      <p:sp>
        <p:nvSpPr>
          <p:cNvPr id="7" name="Rectangle 6"/>
          <p:cNvSpPr/>
          <p:nvPr/>
        </p:nvSpPr>
        <p:spPr>
          <a:xfrm>
            <a:off x="923697" y="174562"/>
            <a:ext cx="4727576" cy="369332"/>
          </a:xfrm>
          <a:prstGeom prst="rect">
            <a:avLst/>
          </a:prstGeom>
        </p:spPr>
        <p:txBody>
          <a:bodyPr wrap="none">
            <a:spAutoFit/>
          </a:bodyPr>
          <a:lstStyle/>
          <a:p>
            <a:r>
              <a:rPr lang="en-US" dirty="0" smtClean="0"/>
              <a:t>Consider the following circuit and PLC program: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png"/>
          <p:cNvPicPr>
            <a:picLocks noGrp="1" noChangeAspect="1"/>
          </p:cNvPicPr>
          <p:nvPr>
            <p:ph idx="1"/>
          </p:nvPr>
        </p:nvPicPr>
        <p:blipFill>
          <a:blip r:embed="rId2"/>
          <a:stretch>
            <a:fillRect/>
          </a:stretch>
        </p:blipFill>
        <p:spPr>
          <a:xfrm>
            <a:off x="850644" y="653143"/>
            <a:ext cx="5986975" cy="5839097"/>
          </a:xfrm>
        </p:spPr>
      </p:pic>
      <p:sp>
        <p:nvSpPr>
          <p:cNvPr id="4" name="Text Placeholder 3"/>
          <p:cNvSpPr>
            <a:spLocks noGrp="1"/>
          </p:cNvSpPr>
          <p:nvPr>
            <p:ph type="body" sz="half" idx="2"/>
          </p:nvPr>
        </p:nvSpPr>
        <p:spPr>
          <a:xfrm>
            <a:off x="7906811" y="313509"/>
            <a:ext cx="3640755" cy="5278483"/>
          </a:xfrm>
        </p:spPr>
        <p:txBody>
          <a:bodyPr>
            <a:noAutofit/>
          </a:bodyPr>
          <a:lstStyle/>
          <a:p>
            <a:r>
              <a:rPr lang="en-US" sz="2000" dirty="0" smtClean="0"/>
              <a:t>If the pushbutton switch is pressed, however, power will be sent to the PLC’s X1 input. Any and all X1 contacts appearing in the program will assume the actuated (non-normal) state, as though they were relay contacts actuated by the energizing of a relay coil named “X1”. In this case, energizing the X1 input will cause the normally-open X1 contact will “close,” sending “power” to the Y1 coil. When the Y1 coil of the program “energizes,” the real Y1 output will become energized, lighting up the lamp connected to it.</a:t>
            </a: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png"/>
          <p:cNvPicPr>
            <a:picLocks noGrp="1" noChangeAspect="1"/>
          </p:cNvPicPr>
          <p:nvPr>
            <p:ph idx="1"/>
          </p:nvPr>
        </p:nvPicPr>
        <p:blipFill>
          <a:blip r:embed="rId2"/>
          <a:stretch>
            <a:fillRect/>
          </a:stretch>
        </p:blipFill>
        <p:spPr>
          <a:xfrm>
            <a:off x="613953" y="920749"/>
            <a:ext cx="6466115" cy="5349421"/>
          </a:xfrm>
        </p:spPr>
      </p:pic>
      <p:sp>
        <p:nvSpPr>
          <p:cNvPr id="4" name="Text Placeholder 3"/>
          <p:cNvSpPr>
            <a:spLocks noGrp="1"/>
          </p:cNvSpPr>
          <p:nvPr>
            <p:ph type="body" sz="half" idx="2"/>
          </p:nvPr>
        </p:nvSpPr>
        <p:spPr>
          <a:xfrm>
            <a:off x="7932936" y="304422"/>
            <a:ext cx="4071830" cy="4164164"/>
          </a:xfrm>
        </p:spPr>
        <p:txBody>
          <a:bodyPr>
            <a:noAutofit/>
          </a:bodyPr>
          <a:lstStyle/>
          <a:p>
            <a:pPr algn="just"/>
            <a:r>
              <a:rPr lang="en-US" sz="2000" dirty="0" smtClean="0"/>
              <a:t>The pushbutton switch connected to input X1 serves as the “Start” switch, while the switch connected to input X2 serves as the “Stop.” Another contact in the program, named Y1, uses the output coil status as a seal-in contact, directly, so that the motor contactor will continue to be energized after the “Start” pushbutton switch is released. You can see the normally-closed contact X2 appear in a colored block, showing that it is in a closed (“electrically conducting”) state</a:t>
            </a:r>
            <a:r>
              <a:rPr lang="en-US" sz="2400" dirty="0" smtClean="0"/>
              <a:t>.</a:t>
            </a:r>
            <a:endParaRPr lang="en-US" sz="2400" dirty="0"/>
          </a:p>
        </p:txBody>
      </p:sp>
      <p:sp>
        <p:nvSpPr>
          <p:cNvPr id="6" name="Rectangle 5"/>
          <p:cNvSpPr/>
          <p:nvPr/>
        </p:nvSpPr>
        <p:spPr>
          <a:xfrm>
            <a:off x="359449" y="174562"/>
            <a:ext cx="7017498" cy="461665"/>
          </a:xfrm>
          <a:prstGeom prst="rect">
            <a:avLst/>
          </a:prstGeom>
        </p:spPr>
        <p:txBody>
          <a:bodyPr wrap="none">
            <a:spAutoFit/>
          </a:bodyPr>
          <a:lstStyle/>
          <a:p>
            <a:r>
              <a:rPr lang="en-US" sz="2400" dirty="0" smtClean="0"/>
              <a:t>A motor start-stop control circuit: </a:t>
            </a:r>
            <a:r>
              <a:rPr lang="en-US" sz="2400" b="1" dirty="0" smtClean="0"/>
              <a:t>Self holding relay</a:t>
            </a:r>
            <a:endParaRPr lang="en-US" sz="24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png"/>
          <p:cNvPicPr>
            <a:picLocks noGrp="1" noChangeAspect="1"/>
          </p:cNvPicPr>
          <p:nvPr>
            <p:ph idx="1"/>
          </p:nvPr>
        </p:nvPicPr>
        <p:blipFill>
          <a:blip r:embed="rId2"/>
          <a:stretch>
            <a:fillRect/>
          </a:stretch>
        </p:blipFill>
        <p:spPr>
          <a:xfrm>
            <a:off x="922490" y="561703"/>
            <a:ext cx="6183704" cy="5891348"/>
          </a:xfrm>
        </p:spPr>
      </p:pic>
      <p:sp>
        <p:nvSpPr>
          <p:cNvPr id="4" name="Text Placeholder 3"/>
          <p:cNvSpPr>
            <a:spLocks noGrp="1"/>
          </p:cNvSpPr>
          <p:nvPr>
            <p:ph type="body" sz="half" idx="2"/>
          </p:nvPr>
        </p:nvSpPr>
        <p:spPr>
          <a:xfrm>
            <a:off x="7889967" y="640080"/>
            <a:ext cx="3984170" cy="5265420"/>
          </a:xfrm>
        </p:spPr>
        <p:txBody>
          <a:bodyPr>
            <a:noAutofit/>
          </a:bodyPr>
          <a:lstStyle/>
          <a:p>
            <a:pPr algn="just"/>
            <a:r>
              <a:rPr lang="en-US" sz="2400" dirty="0" smtClean="0"/>
              <a:t>If we were to press the “Start” button, input X1 would energize, thus “closing” the X1 contact in the program, sending “power” to the Y1 “coil,” energizing the Y1 output and applying 120 volt AC power to the real motor contactor coil. The parallel Y1 contact will also “close,” thus latching the “circuit” in an energized state</a:t>
            </a: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Untitled.png"/>
          <p:cNvPicPr>
            <a:picLocks noGrp="1" noChangeAspect="1"/>
          </p:cNvPicPr>
          <p:nvPr>
            <p:ph idx="1"/>
          </p:nvPr>
        </p:nvPicPr>
        <p:blipFill>
          <a:blip r:embed="rId2"/>
          <a:stretch>
            <a:fillRect/>
          </a:stretch>
        </p:blipFill>
        <p:spPr>
          <a:xfrm>
            <a:off x="666205" y="339634"/>
            <a:ext cx="6296297" cy="5565866"/>
          </a:xfrm>
        </p:spPr>
      </p:pic>
      <p:sp>
        <p:nvSpPr>
          <p:cNvPr id="4" name="Text Placeholder 3"/>
          <p:cNvSpPr>
            <a:spLocks noGrp="1"/>
          </p:cNvSpPr>
          <p:nvPr>
            <p:ph type="body" sz="half" idx="2"/>
          </p:nvPr>
        </p:nvSpPr>
        <p:spPr>
          <a:xfrm>
            <a:off x="8011313" y="722433"/>
            <a:ext cx="3092115" cy="4164164"/>
          </a:xfrm>
        </p:spPr>
        <p:txBody>
          <a:bodyPr>
            <a:normAutofit fontScale="92500" lnSpcReduction="10000"/>
          </a:bodyPr>
          <a:lstStyle/>
          <a:p>
            <a:r>
              <a:rPr lang="en-US" sz="2400" dirty="0" smtClean="0"/>
              <a:t>To stop the motor, we must momentarily press the “Stop” pushbutton, which will energize the X2 input and “open” the normally-closed “contact,” breaking continuity to the Y1 “coil:”</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306" y="2772888"/>
            <a:ext cx="10178322" cy="1492132"/>
          </a:xfrm>
        </p:spPr>
        <p:txBody>
          <a:bodyPr/>
          <a:lstStyle/>
          <a:p>
            <a:r>
              <a:rPr lang="en-US" dirty="0" smtClean="0"/>
              <a:t>                         Thanks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4438" y="146610"/>
            <a:ext cx="8187071" cy="523092"/>
          </a:xfrm>
        </p:spPr>
        <p:txBody>
          <a:bodyPr>
            <a:normAutofit fontScale="90000"/>
          </a:bodyPr>
          <a:lstStyle/>
          <a:p>
            <a:r>
              <a:rPr lang="en-US" sz="3200" dirty="0" smtClean="0"/>
              <a:t>Concept of plc</a:t>
            </a:r>
            <a:endParaRPr lang="en-US" sz="3200" dirty="0"/>
          </a:p>
        </p:txBody>
      </p:sp>
      <p:sp>
        <p:nvSpPr>
          <p:cNvPr id="3" name="Text Placeholder 2"/>
          <p:cNvSpPr>
            <a:spLocks noGrp="1"/>
          </p:cNvSpPr>
          <p:nvPr>
            <p:ph type="body" idx="1"/>
          </p:nvPr>
        </p:nvSpPr>
        <p:spPr>
          <a:xfrm>
            <a:off x="2859110" y="824248"/>
            <a:ext cx="9234151" cy="5872765"/>
          </a:xfrm>
        </p:spPr>
        <p:txBody>
          <a:bodyPr>
            <a:normAutofit/>
          </a:bodyPr>
          <a:lstStyle/>
          <a:p>
            <a:pPr algn="just"/>
            <a:r>
              <a:rPr lang="en-US" b="0" dirty="0">
                <a:latin typeface="Gill Sans MT" pitchFamily="34" charset="0"/>
              </a:rPr>
              <a:t>A </a:t>
            </a:r>
            <a:r>
              <a:rPr lang="en-US" dirty="0">
                <a:latin typeface="Gill Sans MT" pitchFamily="34" charset="0"/>
              </a:rPr>
              <a:t>programmable logic controller</a:t>
            </a:r>
            <a:r>
              <a:rPr lang="en-US" b="0" dirty="0">
                <a:latin typeface="Gill Sans MT" pitchFamily="34" charset="0"/>
              </a:rPr>
              <a:t> (</a:t>
            </a:r>
            <a:r>
              <a:rPr lang="en-US" dirty="0">
                <a:latin typeface="Gill Sans MT" pitchFamily="34" charset="0"/>
              </a:rPr>
              <a:t>PLC</a:t>
            </a:r>
            <a:r>
              <a:rPr lang="en-US" b="0" dirty="0">
                <a:latin typeface="Gill Sans MT" pitchFamily="34" charset="0"/>
              </a:rPr>
              <a:t>), or </a:t>
            </a:r>
            <a:r>
              <a:rPr lang="en-US" dirty="0">
                <a:latin typeface="Gill Sans MT" pitchFamily="34" charset="0"/>
              </a:rPr>
              <a:t>programmable controller</a:t>
            </a:r>
            <a:r>
              <a:rPr lang="en-US" b="0" dirty="0">
                <a:latin typeface="Gill Sans MT" pitchFamily="34" charset="0"/>
              </a:rPr>
              <a:t> is an industrial </a:t>
            </a:r>
            <a:r>
              <a:rPr lang="en-US" b="0" dirty="0">
                <a:latin typeface="Gill Sans MT" pitchFamily="34" charset="0"/>
                <a:hlinkClick r:id="rId2" tooltip="Digital computer"/>
              </a:rPr>
              <a:t>digital computer</a:t>
            </a:r>
            <a:r>
              <a:rPr lang="en-US" b="0" dirty="0">
                <a:latin typeface="Gill Sans MT" pitchFamily="34" charset="0"/>
              </a:rPr>
              <a:t> which has been </a:t>
            </a:r>
            <a:r>
              <a:rPr lang="en-US" b="0" dirty="0" smtClean="0">
                <a:latin typeface="Gill Sans MT" pitchFamily="34" charset="0"/>
                <a:hlinkClick r:id="rId3" tooltip="Rugged computer"/>
              </a:rPr>
              <a:t>ruggedized and</a:t>
            </a:r>
            <a:r>
              <a:rPr lang="en-US" b="0" dirty="0" smtClean="0">
                <a:latin typeface="Gill Sans MT" pitchFamily="34" charset="0"/>
              </a:rPr>
              <a:t> </a:t>
            </a:r>
            <a:r>
              <a:rPr lang="en-US" b="0" dirty="0">
                <a:latin typeface="Gill Sans MT" pitchFamily="34" charset="0"/>
              </a:rPr>
              <a:t>adapted for the control of manufacturing processes, such as </a:t>
            </a:r>
            <a:r>
              <a:rPr lang="en-US" b="0" dirty="0">
                <a:latin typeface="Gill Sans MT" pitchFamily="34" charset="0"/>
                <a:hlinkClick r:id="rId4" tooltip="Assembly line"/>
              </a:rPr>
              <a:t>assembly lines</a:t>
            </a:r>
            <a:r>
              <a:rPr lang="en-US" b="0" dirty="0">
                <a:latin typeface="Gill Sans MT" pitchFamily="34" charset="0"/>
              </a:rPr>
              <a:t>, or </a:t>
            </a:r>
            <a:r>
              <a:rPr lang="en-US" b="0" dirty="0">
                <a:latin typeface="Gill Sans MT" pitchFamily="34" charset="0"/>
                <a:hlinkClick r:id="rId5" tooltip="Robotic"/>
              </a:rPr>
              <a:t>robotic</a:t>
            </a:r>
            <a:r>
              <a:rPr lang="en-US" b="0" dirty="0">
                <a:latin typeface="Gill Sans MT" pitchFamily="34" charset="0"/>
              </a:rPr>
              <a:t> devices, or any activity that requires high reliability control and ease of programming and process fault diagnosis</a:t>
            </a:r>
            <a:r>
              <a:rPr lang="en-US" b="0" dirty="0" smtClean="0">
                <a:latin typeface="Gill Sans MT" pitchFamily="34" charset="0"/>
              </a:rPr>
              <a:t>.</a:t>
            </a:r>
          </a:p>
          <a:p>
            <a:pPr algn="just"/>
            <a:r>
              <a:rPr lang="en-US" b="0" dirty="0">
                <a:latin typeface="Gill Sans MT" pitchFamily="34" charset="0"/>
              </a:rPr>
              <a:t> </a:t>
            </a:r>
            <a:r>
              <a:rPr lang="en-US" b="0" dirty="0" smtClean="0">
                <a:latin typeface="Gill Sans MT" pitchFamily="34" charset="0"/>
              </a:rPr>
              <a:t>           </a:t>
            </a:r>
            <a:r>
              <a:rPr lang="en-US" b="0" dirty="0">
                <a:latin typeface="Gill Sans MT" pitchFamily="34" charset="0"/>
              </a:rPr>
              <a:t>PLC is a solid state device </a:t>
            </a:r>
            <a:r>
              <a:rPr lang="en-US" b="0" dirty="0" smtClean="0">
                <a:latin typeface="Gill Sans MT" pitchFamily="34" charset="0"/>
              </a:rPr>
              <a:t>which </a:t>
            </a:r>
            <a:r>
              <a:rPr lang="en-US" b="0" dirty="0">
                <a:latin typeface="Gill Sans MT" pitchFamily="34" charset="0"/>
              </a:rPr>
              <a:t>control output device based on input device and user developed program. It performs relay equivalent </a:t>
            </a:r>
            <a:r>
              <a:rPr lang="en-US" b="0" dirty="0" smtClean="0">
                <a:latin typeface="Gill Sans MT" pitchFamily="34" charset="0"/>
              </a:rPr>
              <a:t>functions. Modern </a:t>
            </a:r>
            <a:r>
              <a:rPr lang="en-US" b="0" dirty="0">
                <a:latin typeface="Gill Sans MT" pitchFamily="34" charset="0"/>
              </a:rPr>
              <a:t>PLCs can perform complex operations like PID control and Analog signal processing.</a:t>
            </a:r>
            <a:endParaRPr lang="en-US" dirty="0">
              <a:latin typeface="Gill Sans MT" pitchFamily="34" charset="0"/>
            </a:endParaRPr>
          </a:p>
        </p:txBody>
      </p:sp>
    </p:spTree>
    <p:extLst>
      <p:ext uri="{BB962C8B-B14F-4D97-AF65-F5344CB8AC3E}">
        <p14:creationId xmlns="" xmlns:p14="http://schemas.microsoft.com/office/powerpoint/2010/main" val="2848544970"/>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156755"/>
            <a:ext cx="10178322" cy="1580606"/>
          </a:xfrm>
        </p:spPr>
        <p:txBody>
          <a:bodyPr/>
          <a:lstStyle/>
          <a:p>
            <a:r>
              <a:rPr lang="en-US" dirty="0" smtClean="0"/>
              <a:t>            Plc building blocks</a:t>
            </a:r>
            <a:endParaRPr lang="en-US" dirty="0"/>
          </a:p>
        </p:txBody>
      </p:sp>
      <p:pic>
        <p:nvPicPr>
          <p:cNvPr id="6" name="Content Placeholder 5" descr="PLC System Overview.JPG"/>
          <p:cNvPicPr>
            <a:picLocks noGrp="1" noChangeAspect="1"/>
          </p:cNvPicPr>
          <p:nvPr>
            <p:ph idx="1"/>
          </p:nvPr>
        </p:nvPicPr>
        <p:blipFill>
          <a:blip r:embed="rId2"/>
          <a:stretch>
            <a:fillRect/>
          </a:stretch>
        </p:blipFill>
        <p:spPr>
          <a:xfrm>
            <a:off x="1240971" y="1227909"/>
            <a:ext cx="10437223" cy="5212080"/>
          </a:xfr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8354" y="0"/>
            <a:ext cx="8438606" cy="966651"/>
          </a:xfrm>
        </p:spPr>
        <p:txBody>
          <a:bodyPr>
            <a:normAutofit fontScale="90000"/>
          </a:bodyPr>
          <a:lstStyle/>
          <a:p>
            <a:r>
              <a:rPr lang="en-US" dirty="0" smtClean="0"/>
              <a:t>      Plc hardware components</a:t>
            </a:r>
            <a:endParaRPr lang="en-US" dirty="0"/>
          </a:p>
        </p:txBody>
      </p:sp>
      <p:sp>
        <p:nvSpPr>
          <p:cNvPr id="4" name="Content Placeholder 3"/>
          <p:cNvSpPr>
            <a:spLocks noGrp="1"/>
          </p:cNvSpPr>
          <p:nvPr>
            <p:ph idx="4294967295"/>
          </p:nvPr>
        </p:nvSpPr>
        <p:spPr>
          <a:xfrm>
            <a:off x="1018903" y="1005840"/>
            <a:ext cx="10337074" cy="4861197"/>
          </a:xfrm>
        </p:spPr>
        <p:txBody>
          <a:bodyPr>
            <a:normAutofit fontScale="92500"/>
          </a:bodyPr>
          <a:lstStyle/>
          <a:p>
            <a:pPr>
              <a:buNone/>
            </a:pPr>
            <a:r>
              <a:rPr lang="en-US" dirty="0" smtClean="0">
                <a:solidFill>
                  <a:schemeClr val="tx1"/>
                </a:solidFill>
              </a:rPr>
              <a:t>  </a:t>
            </a:r>
            <a:r>
              <a:rPr lang="en-US" sz="2200" dirty="0" smtClean="0">
                <a:solidFill>
                  <a:schemeClr val="tx1"/>
                </a:solidFill>
              </a:rPr>
              <a:t>A simplified block diagram of a PLC shown in above Fig. It has three major units/sections</a:t>
            </a:r>
            <a:r>
              <a:rPr lang="en-US" dirty="0" smtClean="0">
                <a:solidFill>
                  <a:schemeClr val="tx1"/>
                </a:solidFill>
              </a:rPr>
              <a:t>. </a:t>
            </a:r>
          </a:p>
          <a:p>
            <a:pPr>
              <a:buNone/>
            </a:pPr>
            <a:endParaRPr lang="en-US" dirty="0" smtClean="0">
              <a:solidFill>
                <a:schemeClr val="tx1"/>
              </a:solidFill>
            </a:endParaRPr>
          </a:p>
          <a:p>
            <a:r>
              <a:rPr lang="en-US" b="1" u="sng" dirty="0" smtClean="0">
                <a:solidFill>
                  <a:schemeClr val="tx1"/>
                </a:solidFill>
              </a:rPr>
              <a:t>I/O (Input/output) Modules.</a:t>
            </a:r>
          </a:p>
          <a:p>
            <a:r>
              <a:rPr lang="en-US" b="1" u="sng" dirty="0" smtClean="0">
                <a:solidFill>
                  <a:schemeClr val="tx1"/>
                </a:solidFill>
              </a:rPr>
              <a:t>CPU (Central Processing Units).</a:t>
            </a:r>
          </a:p>
          <a:p>
            <a:r>
              <a:rPr lang="en-US" b="1" u="sng" dirty="0" smtClean="0">
                <a:solidFill>
                  <a:schemeClr val="tx1"/>
                </a:solidFill>
              </a:rPr>
              <a:t>Programmer/Monitor.   </a:t>
            </a:r>
          </a:p>
          <a:p>
            <a:pPr>
              <a:buNone/>
            </a:pPr>
            <a:r>
              <a:rPr lang="en-US" dirty="0" smtClean="0">
                <a:solidFill>
                  <a:schemeClr val="tx1"/>
                </a:solidFill>
              </a:rPr>
              <a:t>    </a:t>
            </a:r>
          </a:p>
          <a:p>
            <a:pPr>
              <a:buNone/>
            </a:pPr>
            <a:r>
              <a:rPr lang="en-US" dirty="0" smtClean="0">
                <a:solidFill>
                  <a:schemeClr val="tx1"/>
                </a:solidFill>
              </a:rPr>
              <a:t>    The input section converts the field signals supplied by input devices/sensors to logic-  level signals that the PLC's CPU can read.</a:t>
            </a:r>
            <a:br>
              <a:rPr lang="en-US" dirty="0" smtClean="0">
                <a:solidFill>
                  <a:schemeClr val="tx1"/>
                </a:solidFill>
              </a:rPr>
            </a:br>
            <a:r>
              <a:rPr lang="en-US" dirty="0" smtClean="0">
                <a:solidFill>
                  <a:schemeClr val="tx1"/>
                </a:solidFill>
              </a:rPr>
              <a:t> The Processor Section reads these inputs, Processes the signal, and prepares the output signals.</a:t>
            </a:r>
            <a:br>
              <a:rPr lang="en-US" dirty="0" smtClean="0">
                <a:solidFill>
                  <a:schemeClr val="tx1"/>
                </a:solidFill>
              </a:rPr>
            </a:br>
            <a:r>
              <a:rPr lang="en-US" dirty="0" smtClean="0">
                <a:solidFill>
                  <a:schemeClr val="tx1"/>
                </a:solidFill>
              </a:rPr>
              <a:t> The output section converts the logic level output signals coming from processor section to high      level signals and used to actuate various output field devices.</a:t>
            </a:r>
            <a:br>
              <a:rPr lang="en-US" dirty="0" smtClean="0">
                <a:solidFill>
                  <a:schemeClr val="tx1"/>
                </a:solidFill>
              </a:rPr>
            </a:br>
            <a:r>
              <a:rPr lang="en-US" dirty="0" smtClean="0">
                <a:solidFill>
                  <a:schemeClr val="tx1"/>
                </a:solidFill>
              </a:rPr>
              <a:t> The programmer/monitor is used to enter the user's program into memory and to monitor the execution of the program.</a:t>
            </a:r>
            <a:endParaRPr lang="en-US"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5658" y="404947"/>
            <a:ext cx="9757954" cy="5078313"/>
          </a:xfrm>
          <a:prstGeom prst="rect">
            <a:avLst/>
          </a:prstGeom>
        </p:spPr>
        <p:txBody>
          <a:bodyPr wrap="square">
            <a:spAutoFit/>
          </a:bodyPr>
          <a:lstStyle/>
          <a:p>
            <a:r>
              <a:rPr lang="en-US" b="1" dirty="0" smtClean="0"/>
              <a:t>1) I/O Section:-</a:t>
            </a:r>
          </a:p>
          <a:p>
            <a:r>
              <a:rPr lang="en-US" dirty="0" smtClean="0"/>
              <a:t>          The I/O section establish the interfacing between physical devices in the real world outside the PLC and the digital arena inside the PLC.</a:t>
            </a:r>
          </a:p>
          <a:p>
            <a:r>
              <a:rPr lang="en-US" dirty="0" smtClean="0"/>
              <a:t>          The input module has bank of terminals for physically connecting input devices, like push buttons, limit switches etc. to a PLC. the role of an input module is to translate signals from input devices into a form that the PLC's CPU can understand.</a:t>
            </a:r>
          </a:p>
          <a:p>
            <a:r>
              <a:rPr lang="en-US" dirty="0" smtClean="0"/>
              <a:t>          The Output module also has bank of terminals that physically connect output devices like solenoids, motor starters, indicating lamps etc. to a PLC. The role of an output module is to translate signals from the PLC's CPU into a form that the output device can use.</a:t>
            </a:r>
          </a:p>
          <a:p>
            <a:endParaRPr lang="en-US" dirty="0" smtClean="0"/>
          </a:p>
          <a:p>
            <a:r>
              <a:rPr lang="en-US" dirty="0" smtClean="0"/>
              <a:t>The tasks of the I/O section can be classified as:</a:t>
            </a:r>
          </a:p>
          <a:p>
            <a:r>
              <a:rPr lang="en-US" dirty="0" smtClean="0"/>
              <a:t>Conditioning</a:t>
            </a:r>
          </a:p>
          <a:p>
            <a:r>
              <a:rPr lang="en-US" dirty="0" smtClean="0"/>
              <a:t>Isolation </a:t>
            </a:r>
          </a:p>
          <a:p>
            <a:r>
              <a:rPr lang="en-US" dirty="0" smtClean="0"/>
              <a:t>Termination</a:t>
            </a:r>
          </a:p>
          <a:p>
            <a:r>
              <a:rPr lang="en-US" dirty="0" smtClean="0"/>
              <a:t>Indication</a:t>
            </a:r>
          </a:p>
          <a:p>
            <a:r>
              <a:rPr lang="en-US" dirty="0" smtClean="0"/>
              <a:t>           An electronic system for connecting I/O modules to remotely located I/O devices can be added if needed. The actual operating process under PLC Control can be thousands of feet from the CPU and its I/O modules.</a:t>
            </a:r>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6652" y="287383"/>
            <a:ext cx="10946674" cy="5909310"/>
          </a:xfrm>
          <a:prstGeom prst="rect">
            <a:avLst/>
          </a:prstGeom>
        </p:spPr>
        <p:txBody>
          <a:bodyPr wrap="square">
            <a:spAutoFit/>
          </a:bodyPr>
          <a:lstStyle/>
          <a:p>
            <a:r>
              <a:rPr lang="en-US" b="1" dirty="0" smtClean="0"/>
              <a:t>2) CPU Section:-</a:t>
            </a:r>
          </a:p>
          <a:p>
            <a:r>
              <a:rPr lang="en-US" dirty="0" smtClean="0"/>
              <a:t>            The Central Processing Unit, the brain of the system is the control portion of the PLC. It has three Subparts.</a:t>
            </a:r>
          </a:p>
          <a:p>
            <a:r>
              <a:rPr lang="en-US" dirty="0" smtClean="0"/>
              <a:t>Memory System</a:t>
            </a:r>
          </a:p>
          <a:p>
            <a:r>
              <a:rPr lang="en-US" dirty="0" smtClean="0"/>
              <a:t>Processor</a:t>
            </a:r>
          </a:p>
          <a:p>
            <a:r>
              <a:rPr lang="en-US" dirty="0" smtClean="0"/>
              <a:t>Power Supply   </a:t>
            </a:r>
            <a:r>
              <a:rPr lang="en-US" b="1" dirty="0" smtClean="0"/>
              <a:t> </a:t>
            </a:r>
          </a:p>
          <a:p>
            <a:r>
              <a:rPr lang="en-US" b="1" u="sng" dirty="0" smtClean="0"/>
              <a:t>Memory System:-</a:t>
            </a:r>
          </a:p>
          <a:p>
            <a:r>
              <a:rPr lang="en-US" dirty="0" smtClean="0"/>
              <a:t>The memory is the area of the CPU in which data and information is stored and retrieved. The total memory area can be subdivided into the following four Sections.</a:t>
            </a:r>
          </a:p>
          <a:p>
            <a:r>
              <a:rPr lang="en-US" b="1" dirty="0" smtClean="0"/>
              <a:t>I/O Image Memory: </a:t>
            </a:r>
            <a:r>
              <a:rPr lang="en-US" dirty="0" smtClean="0"/>
              <a:t>The input image memory consists of memory locations used to hold the ON or OFF states of each input field devices, in the </a:t>
            </a:r>
            <a:r>
              <a:rPr lang="en-US" b="1" u="sng" dirty="0" smtClean="0"/>
              <a:t>input status file</a:t>
            </a:r>
            <a:r>
              <a:rPr lang="en-US" dirty="0" smtClean="0"/>
              <a:t>.</a:t>
            </a:r>
          </a:p>
          <a:p>
            <a:r>
              <a:rPr lang="en-US" dirty="0" smtClean="0"/>
              <a:t> The </a:t>
            </a:r>
            <a:r>
              <a:rPr lang="en-US" b="1" u="sng" dirty="0" smtClean="0"/>
              <a:t>output status file </a:t>
            </a:r>
            <a:r>
              <a:rPr lang="en-US" dirty="0" smtClean="0"/>
              <a:t>consists of memory locations that stores the ON or OFF states of hardware output devices in the field. Data is stored in the output status file as a result of solving user program and is waiting to be transferred to the output module's switching device.</a:t>
            </a:r>
          </a:p>
          <a:p>
            <a:r>
              <a:rPr lang="en-US" b="1" dirty="0" smtClean="0"/>
              <a:t>Data Memory: </a:t>
            </a:r>
            <a:r>
              <a:rPr lang="en-US" dirty="0" smtClean="0"/>
              <a:t>It is used to store numerical data required in math calculation, bar code data etc.</a:t>
            </a:r>
            <a:br>
              <a:rPr lang="en-US" dirty="0" smtClean="0"/>
            </a:br>
            <a:r>
              <a:rPr lang="en-US" b="1" dirty="0" smtClean="0"/>
              <a:t>User Memory: </a:t>
            </a:r>
            <a:r>
              <a:rPr lang="en-US" dirty="0" smtClean="0"/>
              <a:t>It contains user's application program.</a:t>
            </a:r>
            <a:br>
              <a:rPr lang="en-US" dirty="0" smtClean="0"/>
            </a:br>
            <a:r>
              <a:rPr lang="en-US" b="1" dirty="0" smtClean="0"/>
              <a:t>Executive Memory: It</a:t>
            </a:r>
            <a:r>
              <a:rPr lang="en-US" dirty="0" smtClean="0"/>
              <a:t> is used to store an executive program or system software . An operating system of the PLC is a special program that controls the action of CPU and consequently the execution of the user's program. A PLC operating system s designed to scan image memory, interprets the instruction of user's program stored in main memory, and executes the user's application program the operating system is supplied by the PLC manufacturer and is permanently held in memory.</a:t>
            </a:r>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1783" y="352697"/>
            <a:ext cx="9535886" cy="5816977"/>
          </a:xfrm>
          <a:prstGeom prst="rect">
            <a:avLst/>
          </a:prstGeom>
        </p:spPr>
        <p:txBody>
          <a:bodyPr wrap="square">
            <a:spAutoFit/>
          </a:bodyPr>
          <a:lstStyle/>
          <a:p>
            <a:r>
              <a:rPr lang="en-US" sz="2400" b="1" dirty="0" smtClean="0"/>
              <a:t>Processor:-  </a:t>
            </a:r>
          </a:p>
          <a:p>
            <a:r>
              <a:rPr lang="en-US" dirty="0" smtClean="0"/>
              <a:t>                </a:t>
            </a:r>
          </a:p>
          <a:p>
            <a:r>
              <a:rPr lang="en-US" dirty="0" smtClean="0"/>
              <a:t>  The processor, the heart of CPU is the computerized part of the CPU in the form of Microprocessor / Micro controller chip. It supervises all operation in the system and performs all tasks necessary to fulfill the PLC function.</a:t>
            </a:r>
          </a:p>
          <a:p>
            <a:pPr>
              <a:buFont typeface="Arial" pitchFamily="34" charset="0"/>
              <a:buChar char="•"/>
            </a:pPr>
            <a:r>
              <a:rPr lang="en-US" dirty="0" smtClean="0"/>
              <a:t>It reads the information </a:t>
            </a:r>
            <a:r>
              <a:rPr lang="en-US" dirty="0" err="1" smtClean="0"/>
              <a:t>i.e</a:t>
            </a:r>
            <a:r>
              <a:rPr lang="en-US" dirty="0" smtClean="0"/>
              <a:t> status of externally connected input devices with input module.</a:t>
            </a:r>
          </a:p>
          <a:p>
            <a:pPr>
              <a:buFont typeface="Arial" pitchFamily="34" charset="0"/>
              <a:buChar char="•"/>
            </a:pPr>
            <a:r>
              <a:rPr lang="en-US" dirty="0" smtClean="0"/>
              <a:t>It stores this information in memory for later use.</a:t>
            </a:r>
          </a:p>
          <a:p>
            <a:pPr>
              <a:buFont typeface="Arial" pitchFamily="34" charset="0"/>
              <a:buChar char="•"/>
            </a:pPr>
            <a:r>
              <a:rPr lang="en-US" dirty="0" smtClean="0"/>
              <a:t>It carries out mathematical and logic operations as specified in application program.</a:t>
            </a:r>
          </a:p>
          <a:p>
            <a:pPr>
              <a:buFont typeface="Arial" pitchFamily="34" charset="0"/>
              <a:buChar char="•"/>
            </a:pPr>
            <a:r>
              <a:rPr lang="en-US" dirty="0" smtClean="0"/>
              <a:t>After solving the user's program, it writes the result values in the memory.</a:t>
            </a:r>
          </a:p>
          <a:p>
            <a:pPr>
              <a:buFont typeface="Arial" pitchFamily="34" charset="0"/>
              <a:buChar char="•"/>
            </a:pPr>
            <a:r>
              <a:rPr lang="en-US" dirty="0" smtClean="0"/>
              <a:t>It sends data out to external devices like output module, so as to actuate field hardware.</a:t>
            </a:r>
          </a:p>
          <a:p>
            <a:pPr>
              <a:buFont typeface="Arial" pitchFamily="34" charset="0"/>
              <a:buChar char="•"/>
            </a:pPr>
            <a:r>
              <a:rPr lang="en-US" dirty="0" smtClean="0"/>
              <a:t>It performs peripheral and external device communication.</a:t>
            </a:r>
          </a:p>
          <a:p>
            <a:pPr>
              <a:buFont typeface="Arial" pitchFamily="34" charset="0"/>
              <a:buChar char="•"/>
            </a:pPr>
            <a:r>
              <a:rPr lang="en-US" dirty="0" smtClean="0"/>
              <a:t>It Performs self diagnostics.</a:t>
            </a:r>
          </a:p>
          <a:p>
            <a:pPr>
              <a:buFont typeface="Arial" pitchFamily="34" charset="0"/>
              <a:buChar char="•"/>
            </a:pPr>
            <a:endParaRPr lang="en-US" dirty="0" smtClean="0"/>
          </a:p>
          <a:p>
            <a:pPr>
              <a:buFont typeface="Arial" pitchFamily="34" charset="0"/>
              <a:buChar char="•"/>
            </a:pPr>
            <a:endParaRPr lang="en-US" dirty="0" smtClean="0"/>
          </a:p>
          <a:p>
            <a:r>
              <a:rPr lang="en-US" sz="2400" b="1" dirty="0" smtClean="0"/>
              <a:t>Power Supply:- </a:t>
            </a:r>
            <a:r>
              <a:rPr lang="en-US" dirty="0" smtClean="0"/>
              <a:t> </a:t>
            </a:r>
          </a:p>
          <a:p>
            <a:r>
              <a:rPr lang="en-US" dirty="0" smtClean="0"/>
              <a:t>                        The power supply provides power to memory system, processor and I/O Modules.</a:t>
            </a:r>
          </a:p>
          <a:p>
            <a:r>
              <a:rPr lang="en-US" dirty="0" smtClean="0"/>
              <a:t>It converts the higher level AC line Voltage to various operational DC values.</a:t>
            </a:r>
          </a:p>
          <a:p>
            <a:r>
              <a:rPr lang="en-US" dirty="0" smtClean="0"/>
              <a:t>for electronic circuitry.</a:t>
            </a:r>
          </a:p>
          <a:p>
            <a:r>
              <a:rPr lang="en-US" dirty="0" smtClean="0"/>
              <a:t>It filters and regulates the DC voltages to ensure proper computer operations. </a:t>
            </a:r>
          </a:p>
          <a:p>
            <a:pPr>
              <a:buFont typeface="Arial" pitchFamily="34" charset="0"/>
              <a:buChar char="•"/>
            </a:pP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293</TotalTime>
  <Words>1724</Words>
  <Application>Microsoft Office PowerPoint</Application>
  <PresentationFormat>Custom</PresentationFormat>
  <Paragraphs>163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Badge</vt:lpstr>
      <vt:lpstr>PLC (programmable logic controllers</vt:lpstr>
      <vt:lpstr>        </vt:lpstr>
      <vt:lpstr>              Limitations of relays </vt:lpstr>
      <vt:lpstr>Concept of plc</vt:lpstr>
      <vt:lpstr>            Plc building blocks</vt:lpstr>
      <vt:lpstr>      Plc hardware components</vt:lpstr>
      <vt:lpstr>Slide 7</vt:lpstr>
      <vt:lpstr>Slide 8</vt:lpstr>
      <vt:lpstr>Slide 9</vt:lpstr>
      <vt:lpstr>Slide 10</vt:lpstr>
      <vt:lpstr>Plc operation</vt:lpstr>
      <vt:lpstr>Scan cycle</vt:lpstr>
      <vt:lpstr>                      Advantages of plc</vt:lpstr>
      <vt:lpstr>                  Plc programming languages</vt:lpstr>
      <vt:lpstr>Slide 15</vt:lpstr>
      <vt:lpstr>Slide 16</vt:lpstr>
      <vt:lpstr>The World of PLCs is Closer than You Think: PLC Applications in our Everyday Lives </vt:lpstr>
      <vt:lpstr>Slide 18</vt:lpstr>
      <vt:lpstr>Plc manufacturers</vt:lpstr>
      <vt:lpstr>Instruction set</vt:lpstr>
      <vt:lpstr>                  Timers and counters</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                         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PLC, DCS &amp; SCADA</dc:title>
  <dc:creator>Anshu 25</dc:creator>
  <cp:lastModifiedBy>IC DEPARTMENT</cp:lastModifiedBy>
  <cp:revision>63</cp:revision>
  <dcterms:created xsi:type="dcterms:W3CDTF">2018-04-07T07:39:26Z</dcterms:created>
  <dcterms:modified xsi:type="dcterms:W3CDTF">2018-04-11T08:04:41Z</dcterms:modified>
</cp:coreProperties>
</file>